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43"/>
  </p:notesMasterIdLst>
  <p:handoutMasterIdLst>
    <p:handoutMasterId r:id="rId44"/>
  </p:handoutMasterIdLst>
  <p:sldIdLst>
    <p:sldId id="256" r:id="rId5"/>
    <p:sldId id="517" r:id="rId6"/>
    <p:sldId id="519" r:id="rId7"/>
    <p:sldId id="518" r:id="rId8"/>
    <p:sldId id="521" r:id="rId9"/>
    <p:sldId id="522" r:id="rId10"/>
    <p:sldId id="523" r:id="rId11"/>
    <p:sldId id="547" r:id="rId12"/>
    <p:sldId id="548" r:id="rId13"/>
    <p:sldId id="549" r:id="rId14"/>
    <p:sldId id="550" r:id="rId15"/>
    <p:sldId id="551" r:id="rId16"/>
    <p:sldId id="552" r:id="rId17"/>
    <p:sldId id="553" r:id="rId18"/>
    <p:sldId id="554" r:id="rId19"/>
    <p:sldId id="555" r:id="rId20"/>
    <p:sldId id="556" r:id="rId21"/>
    <p:sldId id="557" r:id="rId22"/>
    <p:sldId id="558" r:id="rId23"/>
    <p:sldId id="559" r:id="rId24"/>
    <p:sldId id="560" r:id="rId25"/>
    <p:sldId id="561" r:id="rId26"/>
    <p:sldId id="562" r:id="rId27"/>
    <p:sldId id="563" r:id="rId28"/>
    <p:sldId id="564" r:id="rId29"/>
    <p:sldId id="565" r:id="rId30"/>
    <p:sldId id="566" r:id="rId31"/>
    <p:sldId id="567" r:id="rId32"/>
    <p:sldId id="568" r:id="rId33"/>
    <p:sldId id="574" r:id="rId34"/>
    <p:sldId id="569" r:id="rId35"/>
    <p:sldId id="575" r:id="rId36"/>
    <p:sldId id="570" r:id="rId37"/>
    <p:sldId id="571" r:id="rId38"/>
    <p:sldId id="572" r:id="rId39"/>
    <p:sldId id="576" r:id="rId40"/>
    <p:sldId id="573" r:id="rId41"/>
    <p:sldId id="577" r:id="rId42"/>
  </p:sldIdLst>
  <p:sldSz cx="9144000" cy="6858000" type="screen4x3"/>
  <p:notesSz cx="9928225" cy="6797675"/>
  <p:custDataLst>
    <p:tags r:id="rId4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7575"/>
    <a:srgbClr val="92D050"/>
    <a:srgbClr val="D7E4BD"/>
    <a:srgbClr val="B21212"/>
    <a:srgbClr val="F53939"/>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809270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105561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281001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523063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776999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289270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922399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37358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28969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21927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97521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244465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267661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20436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555932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9091611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4167622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8121919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278907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073787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604323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7858157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3622001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097425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185559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4244444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3426632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0805768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631001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63145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33762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8.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340034" y="659677"/>
            <a:ext cx="149711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16.1 –</a:t>
            </a:r>
            <a:r>
              <a:rPr lang="en-GB" sz="1300" b="1" baseline="0" dirty="0" smtClean="0">
                <a:latin typeface="Arial" panose="020B0604020202020204" pitchFamily="34" charset="0"/>
                <a:cs typeface="Arial" panose="020B0604020202020204" pitchFamily="34" charset="0"/>
              </a:rPr>
              <a:t> Revenue</a:t>
            </a:r>
            <a:endParaRPr lang="en-GB" sz="13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105747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300" b="1" dirty="0" smtClean="0">
                <a:latin typeface="Arial" panose="020B0604020202020204" pitchFamily="34" charset="0"/>
                <a:cs typeface="Arial" panose="020B0604020202020204" pitchFamily="34" charset="0"/>
              </a:rPr>
              <a:t>Questions</a:t>
            </a:r>
            <a:endParaRPr lang="en-GB" sz="13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917552" y="659677"/>
            <a:ext cx="18979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16.2 –</a:t>
            </a:r>
            <a:r>
              <a:rPr lang="en-GB" sz="1300" b="1" baseline="0" dirty="0" smtClean="0">
                <a:latin typeface="Arial" panose="020B0604020202020204" pitchFamily="34" charset="0"/>
                <a:cs typeface="Arial" panose="020B0604020202020204" pitchFamily="34" charset="0"/>
              </a:rPr>
              <a:t> </a:t>
            </a:r>
            <a:r>
              <a:rPr lang="en-GB" sz="1300" b="1" dirty="0" smtClean="0">
                <a:latin typeface="Arial" panose="020B0604020202020204" pitchFamily="34" charset="0"/>
                <a:cs typeface="Arial" panose="020B0604020202020204" pitchFamily="34" charset="0"/>
              </a:rPr>
              <a:t>Pricing Strategy</a:t>
            </a:r>
            <a:endParaRPr lang="en-GB" sz="13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887506" y="677333"/>
            <a:ext cx="1665694" cy="33953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16.3 – Sales Volume</a:t>
            </a:r>
            <a:endParaRPr lang="en-GB" sz="13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51788"/>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Resources/Chapter%2016%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0120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16 – Estimating Sales Levels, Costs and Profits</a:t>
            </a:r>
            <a:endPar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691680"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2823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98456"/>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080" dirty="0"/>
              <a:t>Revenue is money coming into a business. Soles revenue (also sometimes called turnover) is earned through the sale of goods and services. A business may also receive revenue from interest payments, dividends or royalties paid by other businesses. Here we will concentrate on sales revenue.</a:t>
            </a:r>
            <a:endParaRPr lang="en-US" sz="2080" b="1" dirty="0"/>
          </a:p>
          <a:p>
            <a:pPr algn="ctr">
              <a:spcAft>
                <a:spcPts val="600"/>
              </a:spcAft>
              <a:buClr>
                <a:schemeClr val="accent6">
                  <a:lumMod val="50000"/>
                </a:schemeClr>
              </a:buClr>
            </a:pPr>
            <a:r>
              <a:rPr lang="en-US" sz="2080" b="1" dirty="0"/>
              <a:t>SALES REVENUE = SALES VOLUME x SELLING </a:t>
            </a:r>
            <a:r>
              <a:rPr lang="en-US" sz="2080" b="1" dirty="0" smtClean="0"/>
              <a:t>PRICE</a:t>
            </a:r>
          </a:p>
          <a:p>
            <a:pPr algn="ctr">
              <a:spcAft>
                <a:spcPts val="600"/>
              </a:spcAft>
              <a:buClr>
                <a:schemeClr val="accent6">
                  <a:lumMod val="50000"/>
                </a:schemeClr>
              </a:buClr>
            </a:pPr>
            <a:r>
              <a:rPr lang="en-US" sz="2080" b="1" dirty="0" smtClean="0"/>
              <a:t>Or </a:t>
            </a:r>
            <a:r>
              <a:rPr lang="en-US" sz="2080" b="1" dirty="0"/>
              <a:t>SR = SV x SP</a:t>
            </a:r>
          </a:p>
          <a:p>
            <a:pPr marL="406400">
              <a:spcAft>
                <a:spcPts val="600"/>
              </a:spcAft>
              <a:buClr>
                <a:schemeClr val="accent6">
                  <a:lumMod val="50000"/>
                </a:schemeClr>
              </a:buClr>
            </a:pPr>
            <a:r>
              <a:rPr lang="en-US" sz="2080" b="1" dirty="0"/>
              <a:t>Where SV = the quantity of goods/services sold SP = the price charged for each good/service </a:t>
            </a:r>
          </a:p>
          <a:p>
            <a:pPr marL="398463" indent="-398463">
              <a:spcAft>
                <a:spcPts val="600"/>
              </a:spcAft>
              <a:buClr>
                <a:schemeClr val="accent6">
                  <a:lumMod val="50000"/>
                </a:schemeClr>
              </a:buClr>
              <a:buFont typeface="Wingdings 3" panose="05040102010807070707" pitchFamily="18" charset="2"/>
              <a:buChar char=""/>
            </a:pPr>
            <a:r>
              <a:rPr lang="en-US" sz="2080" dirty="0"/>
              <a:t>Therefore, in order to </a:t>
            </a:r>
            <a:r>
              <a:rPr lang="en-US" sz="2080" dirty="0" err="1"/>
              <a:t>maximise</a:t>
            </a:r>
            <a:r>
              <a:rPr lang="en-US" sz="2080" dirty="0"/>
              <a:t> sales revenue, an entrepreneur has to balance the total number of units sold with the revenue earned from each sale. As you learned in Chapter 5, for a normal good an increase in price will lead to a fall in demand. </a:t>
            </a:r>
            <a:endParaRPr lang="en-US" sz="2080" dirty="0" smtClean="0"/>
          </a:p>
          <a:p>
            <a:pPr marL="398463" indent="-398463">
              <a:spcAft>
                <a:spcPts val="600"/>
              </a:spcAft>
              <a:buClr>
                <a:schemeClr val="accent6">
                  <a:lumMod val="50000"/>
                </a:schemeClr>
              </a:buClr>
              <a:buFont typeface="Wingdings 3" panose="05040102010807070707" pitchFamily="18" charset="2"/>
              <a:buChar char=""/>
            </a:pPr>
            <a:r>
              <a:rPr lang="en-US" sz="2080" dirty="0" smtClean="0"/>
              <a:t>If </a:t>
            </a:r>
            <a:r>
              <a:rPr lang="en-US" sz="2080" dirty="0"/>
              <a:t>buyers are very sensitive to a change in price, an entrepreneur may </a:t>
            </a:r>
            <a:r>
              <a:rPr lang="en-US" sz="2080" dirty="0" err="1"/>
              <a:t>maximise</a:t>
            </a:r>
            <a:r>
              <a:rPr lang="en-US" sz="2080" dirty="0"/>
              <a:t> SR by setting the SP lower than that of a competitor and hoping to increase the sales volume substantially.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16.1 </a:t>
            </a:r>
            <a:r>
              <a:rPr lang="en-GB" sz="4000" dirty="0"/>
              <a:t>– </a:t>
            </a:r>
            <a:r>
              <a:rPr lang="en-GB" sz="4000" dirty="0" smtClean="0"/>
              <a:t>Costs and Revenue</a:t>
            </a:r>
            <a:endParaRPr lang="en-GB" sz="4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91</a:t>
            </a:r>
            <a:endParaRPr lang="en-GB" sz="1200" b="1" dirty="0">
              <a:latin typeface="Arial" panose="020B0604020202020204" pitchFamily="34" charset="0"/>
              <a:cs typeface="Arial" panose="020B0604020202020204" pitchFamily="34" charset="0"/>
            </a:endParaRPr>
          </a:p>
        </p:txBody>
      </p:sp>
      <p:sp>
        <p:nvSpPr>
          <p:cNvPr id="3" name="TextBox 2"/>
          <p:cNvSpPr txBox="1"/>
          <p:nvPr/>
        </p:nvSpPr>
        <p:spPr>
          <a:xfrm>
            <a:off x="395536" y="2745645"/>
            <a:ext cx="8424936" cy="1477328"/>
          </a:xfrm>
          <a:prstGeom prst="rect">
            <a:avLst/>
          </a:prstGeom>
          <a:solidFill>
            <a:srgbClr val="92D050">
              <a:alpha val="50196"/>
            </a:srgbClr>
          </a:solidFill>
        </p:spPr>
        <p:txBody>
          <a:bodyPr wrap="square" rtlCol="0">
            <a:spAutoFit/>
          </a:bodyPr>
          <a:lstStyle/>
          <a:p>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409186101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70756"/>
          </a:xfrm>
          <a:prstGeom prst="rect">
            <a:avLst/>
          </a:prstGeom>
          <a:solidFill>
            <a:schemeClr val="tx2">
              <a:lumMod val="20000"/>
              <a:lumOff val="80000"/>
            </a:schemeClr>
          </a:solidFill>
          <a:ln w="57150">
            <a:solidFill>
              <a:srgbClr val="002060"/>
            </a:solidFill>
          </a:ln>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400" b="1" dirty="0">
                <a:solidFill>
                  <a:srgbClr val="FF0000"/>
                </a:solidFill>
              </a:rPr>
              <a:t>Profit</a:t>
            </a:r>
            <a:r>
              <a:rPr lang="en-US" sz="2400" dirty="0">
                <a:solidFill>
                  <a:srgbClr val="FF0000"/>
                </a:solidFill>
              </a:rPr>
              <a:t> </a:t>
            </a:r>
            <a:r>
              <a:rPr lang="en-US" sz="2400" dirty="0"/>
              <a:t>is the money remaining from sales revenue after all costs have been paid. It is the </a:t>
            </a:r>
            <a:r>
              <a:rPr lang="en-US" sz="2400" dirty="0" smtClean="0"/>
              <a:t>entrepreneur's </a:t>
            </a:r>
            <a:r>
              <a:rPr lang="en-US" sz="2400" dirty="0"/>
              <a:t>reward for investing their personal resources (time, enterprise, assets) in a business and taking risks.</a:t>
            </a:r>
          </a:p>
          <a:p>
            <a:pPr marL="398463" indent="-398463">
              <a:spcAft>
                <a:spcPts val="600"/>
              </a:spcAft>
              <a:buClr>
                <a:schemeClr val="accent6">
                  <a:lumMod val="50000"/>
                </a:schemeClr>
              </a:buClr>
              <a:buFont typeface="Wingdings 3" panose="05040102010807070707" pitchFamily="18" charset="2"/>
              <a:buChar char=""/>
            </a:pPr>
            <a:r>
              <a:rPr lang="en-US" sz="2400" dirty="0"/>
              <a:t>A business makes a </a:t>
            </a:r>
            <a:r>
              <a:rPr lang="en-US" sz="2400" b="1" dirty="0">
                <a:solidFill>
                  <a:srgbClr val="FF0000"/>
                </a:solidFill>
              </a:rPr>
              <a:t>loss</a:t>
            </a:r>
            <a:r>
              <a:rPr lang="en-US" sz="2400" dirty="0">
                <a:solidFill>
                  <a:srgbClr val="FF0000"/>
                </a:solidFill>
              </a:rPr>
              <a:t> </a:t>
            </a:r>
            <a:r>
              <a:rPr lang="en-US" sz="2400" dirty="0"/>
              <a:t>when revenue earned is less than costs to be paid.</a:t>
            </a:r>
          </a:p>
          <a:p>
            <a:pPr marL="398463" indent="-398463">
              <a:spcAft>
                <a:spcPts val="600"/>
              </a:spcAft>
              <a:buClr>
                <a:schemeClr val="accent6">
                  <a:lumMod val="50000"/>
                </a:schemeClr>
              </a:buClr>
              <a:buFont typeface="Wingdings 3" panose="05040102010807070707" pitchFamily="18" charset="2"/>
              <a:buChar char=""/>
            </a:pPr>
            <a:r>
              <a:rPr lang="en-US" sz="2400" b="1" dirty="0">
                <a:solidFill>
                  <a:srgbClr val="FF0000"/>
                </a:solidFill>
              </a:rPr>
              <a:t>Revenue</a:t>
            </a:r>
            <a:r>
              <a:rPr lang="en-US" sz="2400" dirty="0">
                <a:solidFill>
                  <a:srgbClr val="FF0000"/>
                </a:solidFill>
              </a:rPr>
              <a:t> </a:t>
            </a:r>
            <a:r>
              <a:rPr lang="en-US" sz="2400" dirty="0"/>
              <a:t>is money earned by a business.</a:t>
            </a:r>
          </a:p>
          <a:p>
            <a:pPr marL="398463" indent="-398463">
              <a:spcAft>
                <a:spcPts val="600"/>
              </a:spcAft>
              <a:buClr>
                <a:schemeClr val="accent6">
                  <a:lumMod val="50000"/>
                </a:schemeClr>
              </a:buClr>
              <a:buFont typeface="Wingdings 3" panose="05040102010807070707" pitchFamily="18" charset="2"/>
              <a:buChar char=""/>
            </a:pPr>
            <a:r>
              <a:rPr lang="en-US" sz="2400" b="1" dirty="0">
                <a:solidFill>
                  <a:srgbClr val="FF0000"/>
                </a:solidFill>
              </a:rPr>
              <a:t>Sales revenue </a:t>
            </a:r>
            <a:r>
              <a:rPr lang="en-US" sz="2400" dirty="0"/>
              <a:t>is money earned by selling goods and services. It is calculated by multiplying the sales volume by the unit selling price.</a:t>
            </a:r>
          </a:p>
          <a:p>
            <a:pPr marL="398463" indent="-398463">
              <a:spcAft>
                <a:spcPts val="600"/>
              </a:spcAft>
              <a:buClr>
                <a:schemeClr val="accent6">
                  <a:lumMod val="50000"/>
                </a:schemeClr>
              </a:buClr>
              <a:buFont typeface="Wingdings 3" panose="05040102010807070707" pitchFamily="18" charset="2"/>
              <a:buChar char=""/>
            </a:pPr>
            <a:r>
              <a:rPr lang="en-US" sz="2400" b="1" dirty="0">
                <a:solidFill>
                  <a:srgbClr val="FF0000"/>
                </a:solidFill>
              </a:rPr>
              <a:t>Sales volume </a:t>
            </a:r>
            <a:r>
              <a:rPr lang="en-US" sz="2400" dirty="0"/>
              <a:t>refers to the number of goods or services sold by a business in a period of time. Selling price is the amount charged to a customer for the purchase of a good or service.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16.1 </a:t>
            </a:r>
            <a:r>
              <a:rPr lang="en-GB" sz="4000" dirty="0"/>
              <a:t>– </a:t>
            </a:r>
            <a:r>
              <a:rPr lang="en-GB" sz="4000" dirty="0" smtClean="0"/>
              <a:t>Costs and Revenue</a:t>
            </a:r>
            <a:endParaRPr lang="en-GB" sz="4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92</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014686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709255"/>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000" dirty="0"/>
              <a:t>The price charged must be profitable - that is, it must cover the variable costs of producing the product and also contribute towards the fixed costs or overheads of the business. An entrepreneur can use a range of strategies for setting prices:</a:t>
            </a:r>
          </a:p>
          <a:p>
            <a:pPr>
              <a:spcAft>
                <a:spcPts val="600"/>
              </a:spcAft>
              <a:buClr>
                <a:schemeClr val="accent6">
                  <a:lumMod val="50000"/>
                </a:schemeClr>
              </a:buClr>
            </a:pPr>
            <a:r>
              <a:rPr lang="en-US" sz="2000" b="1" dirty="0">
                <a:solidFill>
                  <a:srgbClr val="FF0000"/>
                </a:solidFill>
              </a:rPr>
              <a:t>Cost plus </a:t>
            </a:r>
            <a:r>
              <a:rPr lang="en-US" sz="2000" b="1" dirty="0" smtClean="0">
                <a:solidFill>
                  <a:srgbClr val="FF0000"/>
                </a:solidFill>
              </a:rPr>
              <a:t>Pricing</a:t>
            </a:r>
            <a:endParaRPr lang="en-US" sz="2000" b="1" dirty="0">
              <a:solidFill>
                <a:srgbClr val="FF0000"/>
              </a:solidFill>
            </a:endParaRPr>
          </a:p>
          <a:p>
            <a:pPr marL="398463" indent="-398463">
              <a:spcAft>
                <a:spcPts val="600"/>
              </a:spcAft>
              <a:buClr>
                <a:schemeClr val="accent6">
                  <a:lumMod val="50000"/>
                </a:schemeClr>
              </a:buClr>
              <a:buFont typeface="Wingdings 3" panose="05040102010807070707" pitchFamily="18" charset="2"/>
              <a:buChar char=""/>
            </a:pPr>
            <a:r>
              <a:rPr lang="en-US" sz="2000" dirty="0"/>
              <a:t>This is a simple method of setting prices. The entrepreneur calculates the costs of production and adds on a percentage of this as a mark-up. This represents the profit made on the sale. It is a simple calculation as it requires no additional information or market research - only cost data from within the business.</a:t>
            </a:r>
          </a:p>
          <a:p>
            <a:pPr marL="398463" indent="-398463">
              <a:spcAft>
                <a:spcPts val="600"/>
              </a:spcAft>
              <a:buClr>
                <a:schemeClr val="accent6">
                  <a:lumMod val="50000"/>
                </a:schemeClr>
              </a:buClr>
              <a:buFont typeface="Wingdings 3" panose="05040102010807070707" pitchFamily="18" charset="2"/>
              <a:buChar char=""/>
            </a:pPr>
            <a:endParaRPr lang="en-US" sz="2000" dirty="0" smtClean="0"/>
          </a:p>
          <a:p>
            <a:pPr marL="398463" indent="-398463">
              <a:spcAft>
                <a:spcPts val="600"/>
              </a:spcAft>
              <a:buClr>
                <a:schemeClr val="accent6">
                  <a:lumMod val="50000"/>
                </a:schemeClr>
              </a:buClr>
              <a:buFont typeface="Wingdings 3" panose="05040102010807070707" pitchFamily="18" charset="2"/>
              <a:buChar char=""/>
            </a:pPr>
            <a:endParaRPr lang="en-US" sz="2000" dirty="0" smtClean="0"/>
          </a:p>
          <a:p>
            <a:pPr marL="398463" indent="-398463">
              <a:spcAft>
                <a:spcPts val="600"/>
              </a:spcAft>
              <a:buClr>
                <a:schemeClr val="accent6">
                  <a:lumMod val="50000"/>
                </a:schemeClr>
              </a:buClr>
              <a:buFont typeface="Wingdings 3" panose="05040102010807070707" pitchFamily="18" charset="2"/>
              <a:buChar char=""/>
            </a:pPr>
            <a:r>
              <a:rPr lang="en-US" sz="2000" dirty="0" smtClean="0"/>
              <a:t>This </a:t>
            </a:r>
            <a:r>
              <a:rPr lang="en-US" sz="2000" dirty="0"/>
              <a:t>approach suits entrepreneurs who want a very simple pricing strategy. It will also work well if competition is not based on price but focuses instead on sources of competitive advantage, such as quality or convenience. However, it does not take account of the price of competitor products or consider likely demand at this price.</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92</a:t>
            </a:r>
            <a:endParaRPr lang="en-GB" sz="1200" b="1" dirty="0">
              <a:latin typeface="Arial" panose="020B0604020202020204" pitchFamily="34" charset="0"/>
              <a:cs typeface="Arial" panose="020B0604020202020204" pitchFamily="34" charset="0"/>
            </a:endParaRPr>
          </a:p>
        </p:txBody>
      </p:sp>
      <p:sp>
        <p:nvSpPr>
          <p:cNvPr id="4" name="TextBox 3"/>
          <p:cNvSpPr txBox="1"/>
          <p:nvPr/>
        </p:nvSpPr>
        <p:spPr>
          <a:xfrm>
            <a:off x="755576" y="4437112"/>
            <a:ext cx="1656184" cy="646331"/>
          </a:xfrm>
          <a:prstGeom prst="rect">
            <a:avLst/>
          </a:prstGeom>
          <a:solidFill>
            <a:schemeClr val="accent6">
              <a:lumMod val="40000"/>
              <a:lumOff val="6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dirty="0" smtClean="0"/>
              <a:t>A muffin costs 5LE to make</a:t>
            </a:r>
            <a:endParaRPr lang="en-GB" dirty="0"/>
          </a:p>
        </p:txBody>
      </p:sp>
      <p:sp>
        <p:nvSpPr>
          <p:cNvPr id="8" name="TextBox 7"/>
          <p:cNvSpPr txBox="1"/>
          <p:nvPr/>
        </p:nvSpPr>
        <p:spPr>
          <a:xfrm>
            <a:off x="3310212" y="4437110"/>
            <a:ext cx="2667591" cy="646331"/>
          </a:xfrm>
          <a:prstGeom prst="rect">
            <a:avLst/>
          </a:prstGeom>
          <a:solidFill>
            <a:schemeClr val="accent6">
              <a:lumMod val="40000"/>
              <a:lumOff val="6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dirty="0" smtClean="0"/>
              <a:t>The baker adds a mark-up of 60%, i.e.3LE</a:t>
            </a:r>
            <a:endParaRPr lang="en-GB" dirty="0"/>
          </a:p>
        </p:txBody>
      </p:sp>
      <p:sp>
        <p:nvSpPr>
          <p:cNvPr id="9" name="TextBox 8"/>
          <p:cNvSpPr txBox="1"/>
          <p:nvPr/>
        </p:nvSpPr>
        <p:spPr>
          <a:xfrm>
            <a:off x="6876256" y="4437111"/>
            <a:ext cx="1800200" cy="646331"/>
          </a:xfrm>
          <a:prstGeom prst="rect">
            <a:avLst/>
          </a:prstGeom>
          <a:solidFill>
            <a:schemeClr val="accent6">
              <a:lumMod val="40000"/>
              <a:lumOff val="6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dirty="0" smtClean="0"/>
              <a:t>The muffin will be sold for 8LE</a:t>
            </a:r>
            <a:endParaRPr lang="en-GB" dirty="0"/>
          </a:p>
        </p:txBody>
      </p:sp>
      <p:cxnSp>
        <p:nvCxnSpPr>
          <p:cNvPr id="10" name="Straight Arrow Connector 9"/>
          <p:cNvCxnSpPr>
            <a:stCxn id="4" idx="3"/>
          </p:cNvCxnSpPr>
          <p:nvPr/>
        </p:nvCxnSpPr>
        <p:spPr>
          <a:xfrm flipV="1">
            <a:off x="2411760" y="4760275"/>
            <a:ext cx="898452" cy="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3"/>
            <a:endCxn id="9" idx="1"/>
          </p:cNvCxnSpPr>
          <p:nvPr/>
        </p:nvCxnSpPr>
        <p:spPr>
          <a:xfrm>
            <a:off x="5977803" y="4760276"/>
            <a:ext cx="898453"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18712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08712" cy="3400931"/>
          </a:xfrm>
          <a:prstGeom prst="rect">
            <a:avLst/>
          </a:prstGeom>
        </p:spPr>
        <p:txBody>
          <a:bodyPr wrap="square">
            <a:spAutoFit/>
          </a:bodyPr>
          <a:lstStyle/>
          <a:p>
            <a:pPr>
              <a:spcAft>
                <a:spcPts val="0"/>
              </a:spcAft>
              <a:buClr>
                <a:schemeClr val="accent6">
                  <a:lumMod val="50000"/>
                </a:schemeClr>
              </a:buClr>
            </a:pPr>
            <a:r>
              <a:rPr lang="en-US" sz="2150" b="1" dirty="0" smtClean="0">
                <a:solidFill>
                  <a:srgbClr val="FF0000"/>
                </a:solidFill>
              </a:rPr>
              <a:t>Competitor Based Pricing</a:t>
            </a:r>
          </a:p>
          <a:p>
            <a:pPr marL="398463" indent="-398463">
              <a:spcAft>
                <a:spcPts val="0"/>
              </a:spcAft>
              <a:buClr>
                <a:schemeClr val="accent6">
                  <a:lumMod val="50000"/>
                </a:schemeClr>
              </a:buClr>
              <a:buFont typeface="Wingdings 3" panose="05040102010807070707" pitchFamily="18" charset="2"/>
              <a:buChar char=""/>
            </a:pPr>
            <a:r>
              <a:rPr lang="en-US" sz="2150" dirty="0"/>
              <a:t>This strategy suits businesses in very competitive markets where sales are particularly sensitive to price. It involves the entrepreneur carrying out research into prices charged by competitors and then setting a price either in line with this or slightly below, in order to attract increased sales. This strategy requires some investment in market research in order to ensure that prices remain competitive over time</a:t>
            </a:r>
            <a:r>
              <a:rPr lang="en-US" sz="2150" dirty="0" smtClean="0"/>
              <a:t>.</a:t>
            </a:r>
            <a:endParaRPr lang="en-US" sz="2150" dirty="0"/>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92</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51520" y="4658360"/>
            <a:ext cx="6408712" cy="1938992"/>
          </a:xfrm>
          <a:prstGeom prst="rect">
            <a:avLst/>
          </a:prstGeom>
          <a:solidFill>
            <a:schemeClr val="tx2">
              <a:lumMod val="20000"/>
              <a:lumOff val="80000"/>
            </a:schemeClr>
          </a:solidFill>
          <a:ln w="57150">
            <a:solidFill>
              <a:srgbClr val="002060"/>
            </a:solidFill>
          </a:ln>
        </p:spPr>
        <p:txBody>
          <a:bodyPr wrap="square">
            <a:spAutoFit/>
          </a:bodyPr>
          <a:lstStyle/>
          <a:p>
            <a:pPr>
              <a:spcAft>
                <a:spcPts val="0"/>
              </a:spcAft>
              <a:buClr>
                <a:schemeClr val="accent6">
                  <a:lumMod val="50000"/>
                </a:schemeClr>
              </a:buClr>
            </a:pPr>
            <a:r>
              <a:rPr lang="en-US" sz="2400" b="1" dirty="0"/>
              <a:t>Think</a:t>
            </a:r>
          </a:p>
          <a:p>
            <a:pPr marL="398463" indent="-398463">
              <a:spcAft>
                <a:spcPts val="0"/>
              </a:spcAft>
              <a:buClr>
                <a:schemeClr val="accent6">
                  <a:lumMod val="50000"/>
                </a:schemeClr>
              </a:buClr>
              <a:buFont typeface="Wingdings 3" panose="05040102010807070707" pitchFamily="18" charset="2"/>
              <a:buChar char=""/>
            </a:pPr>
            <a:r>
              <a:rPr lang="en-US" sz="2400" dirty="0"/>
              <a:t>The well-known tag line of the John Lewis Partnership is 'never knowingly undersold'. Why might this be such a successful strategy for this particular business?</a:t>
            </a:r>
          </a:p>
        </p:txBody>
      </p:sp>
      <p:pic>
        <p:nvPicPr>
          <p:cNvPr id="1026" name="Picture 2" descr="Image result for cost plus pricing diagram"/>
          <p:cNvPicPr>
            <a:picLocks noChangeAspect="1" noChangeArrowheads="1"/>
          </p:cNvPicPr>
          <p:nvPr/>
        </p:nvPicPr>
        <p:blipFill rotWithShape="1">
          <a:blip r:embed="rId3">
            <a:extLst>
              <a:ext uri="{28A0092B-C50C-407E-A947-70E740481C1C}">
                <a14:useLocalDpi xmlns:a14="http://schemas.microsoft.com/office/drawing/2010/main" val="0"/>
              </a:ext>
            </a:extLst>
          </a:blip>
          <a:srcRect l="4434" t="2207" r="4434" b="10019"/>
          <a:stretch/>
        </p:blipFill>
        <p:spPr bwMode="auto">
          <a:xfrm>
            <a:off x="6660232" y="1124744"/>
            <a:ext cx="2160240" cy="1521987"/>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6660232" y="3008203"/>
            <a:ext cx="2160240" cy="1356901"/>
            <a:chOff x="6660232" y="2852936"/>
            <a:chExt cx="2160240" cy="1356901"/>
          </a:xfrm>
        </p:grpSpPr>
        <p:pic>
          <p:nvPicPr>
            <p:cNvPr id="1028" name="Picture 4" descr="Image result for cost plus pricing formul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9" t="5216" r="5252" b="87767"/>
            <a:stretch/>
          </p:blipFill>
          <p:spPr bwMode="auto">
            <a:xfrm>
              <a:off x="6660232" y="2852936"/>
              <a:ext cx="2160240" cy="13276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Image result for cost plus pricing formul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9" t="26871" r="5252" b="13083"/>
            <a:stretch/>
          </p:blipFill>
          <p:spPr bwMode="auto">
            <a:xfrm>
              <a:off x="6660232" y="3073849"/>
              <a:ext cx="2160240" cy="1135988"/>
            </a:xfrm>
            <a:prstGeom prst="rect">
              <a:avLst/>
            </a:prstGeom>
            <a:noFill/>
            <a:extLst>
              <a:ext uri="{909E8E84-426E-40DD-AFC4-6F175D3DCCD1}">
                <a14:hiddenFill xmlns:a14="http://schemas.microsoft.com/office/drawing/2010/main">
                  <a:solidFill>
                    <a:srgbClr val="FFFFFF"/>
                  </a:solidFill>
                </a14:hiddenFill>
              </a:ext>
            </a:extLst>
          </p:spPr>
        </p:pic>
      </p:grpSp>
      <p:pic>
        <p:nvPicPr>
          <p:cNvPr id="1032" name="Picture 8" descr="Image result for cost plus pricing examp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095" r="9945" b="1677"/>
          <a:stretch/>
        </p:blipFill>
        <p:spPr bwMode="auto">
          <a:xfrm>
            <a:off x="6804248" y="4902831"/>
            <a:ext cx="2016224" cy="1406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49033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08712" cy="5632311"/>
          </a:xfrm>
          <a:prstGeom prst="rect">
            <a:avLst/>
          </a:prstGeom>
        </p:spPr>
        <p:txBody>
          <a:bodyPr wrap="square">
            <a:spAutoFit/>
          </a:bodyPr>
          <a:lstStyle/>
          <a:p>
            <a:pPr>
              <a:spcAft>
                <a:spcPts val="0"/>
              </a:spcAft>
              <a:buClr>
                <a:schemeClr val="accent6">
                  <a:lumMod val="50000"/>
                </a:schemeClr>
              </a:buClr>
            </a:pPr>
            <a:r>
              <a:rPr lang="en-US" sz="2400" b="1" dirty="0" smtClean="0">
                <a:solidFill>
                  <a:srgbClr val="FF0000"/>
                </a:solidFill>
              </a:rPr>
              <a:t>Premium Pricing</a:t>
            </a:r>
          </a:p>
          <a:p>
            <a:pPr marL="398463" indent="-398463">
              <a:spcAft>
                <a:spcPts val="0"/>
              </a:spcAft>
              <a:buClr>
                <a:schemeClr val="accent6">
                  <a:lumMod val="50000"/>
                </a:schemeClr>
              </a:buClr>
              <a:buFont typeface="Wingdings 3" panose="05040102010807070707" pitchFamily="18" charset="2"/>
              <a:buChar char=""/>
            </a:pPr>
            <a:r>
              <a:rPr lang="en-US" sz="2400" dirty="0"/>
              <a:t>Some products are differentiated by quality, targeting consumers with high incomes and aspirations. In this case the consumer may view a high price as an indication of the quality of the item, increasing its perceived value. </a:t>
            </a:r>
            <a:endParaRPr lang="en-US" sz="2400" dirty="0" smtClean="0"/>
          </a:p>
          <a:p>
            <a:pPr marL="398463" indent="-398463">
              <a:spcAft>
                <a:spcPts val="0"/>
              </a:spcAft>
              <a:buClr>
                <a:schemeClr val="accent6">
                  <a:lumMod val="50000"/>
                </a:schemeClr>
              </a:buClr>
              <a:buFont typeface="Wingdings 3" panose="05040102010807070707" pitchFamily="18" charset="2"/>
              <a:buChar char=""/>
            </a:pPr>
            <a:r>
              <a:rPr lang="en-US" sz="2400" dirty="0" smtClean="0"/>
              <a:t>The </a:t>
            </a:r>
            <a:r>
              <a:rPr lang="en-US" sz="2400" dirty="0"/>
              <a:t>entrepreneur may choose to price the item at a premium (a particularly high price), in order to reinforce this perception.</a:t>
            </a:r>
          </a:p>
          <a:p>
            <a:pPr marL="398463" indent="-398463">
              <a:spcAft>
                <a:spcPts val="0"/>
              </a:spcAft>
              <a:buClr>
                <a:schemeClr val="accent6">
                  <a:lumMod val="50000"/>
                </a:schemeClr>
              </a:buClr>
              <a:buFont typeface="Wingdings 3" panose="05040102010807070707" pitchFamily="18" charset="2"/>
              <a:buChar char=""/>
            </a:pPr>
            <a:r>
              <a:rPr lang="en-US" sz="2400" dirty="0"/>
              <a:t>This strategy is generally more successful with products targeted at niche markets, rather than at consumers in a mass market, where price competition tends to be more important to sales.</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2050" name="Picture 2" descr="Image result for premium pric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1149846"/>
            <a:ext cx="2163366" cy="12100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premium pric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08" t="6334"/>
          <a:stretch/>
        </p:blipFill>
        <p:spPr bwMode="auto">
          <a:xfrm>
            <a:off x="6660232" y="2564904"/>
            <a:ext cx="2159134" cy="215394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premium pricing examp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5116668"/>
            <a:ext cx="2159134" cy="137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67022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632311"/>
          </a:xfrm>
          <a:prstGeom prst="rect">
            <a:avLst/>
          </a:prstGeom>
        </p:spPr>
        <p:txBody>
          <a:bodyPr wrap="square">
            <a:spAutoFit/>
          </a:bodyPr>
          <a:lstStyle/>
          <a:p>
            <a:pPr>
              <a:spcAft>
                <a:spcPts val="0"/>
              </a:spcAft>
              <a:buClr>
                <a:schemeClr val="accent6">
                  <a:lumMod val="50000"/>
                </a:schemeClr>
              </a:buClr>
            </a:pPr>
            <a:r>
              <a:rPr lang="en-US" sz="2000" b="1" dirty="0" smtClean="0">
                <a:solidFill>
                  <a:srgbClr val="FF0000"/>
                </a:solidFill>
              </a:rPr>
              <a:t>Price Discrimination</a:t>
            </a:r>
          </a:p>
          <a:p>
            <a:pPr marL="398463" indent="-398463">
              <a:spcAft>
                <a:spcPts val="0"/>
              </a:spcAft>
              <a:buClr>
                <a:schemeClr val="accent6">
                  <a:lumMod val="50000"/>
                </a:schemeClr>
              </a:buClr>
              <a:buFont typeface="Wingdings 3" panose="05040102010807070707" pitchFamily="18" charset="2"/>
              <a:buChar char=""/>
            </a:pPr>
            <a:r>
              <a:rPr lang="en-US" sz="2000" dirty="0"/>
              <a:t>This strategy involves charging different prices to consumers in different segments of the market, for the same product. Some of the most common examples are student discounts given in many high street shops, or cheaper off-peak fares charged on rail and bus services. </a:t>
            </a:r>
            <a:endParaRPr lang="en-US" sz="2000" dirty="0" smtClean="0"/>
          </a:p>
          <a:p>
            <a:pPr marL="398463" indent="-398463">
              <a:spcAft>
                <a:spcPts val="0"/>
              </a:spcAft>
              <a:buClr>
                <a:schemeClr val="accent6">
                  <a:lumMod val="50000"/>
                </a:schemeClr>
              </a:buClr>
              <a:buFont typeface="Wingdings 3" panose="05040102010807070707" pitchFamily="18" charset="2"/>
              <a:buChar char=""/>
            </a:pPr>
            <a:r>
              <a:rPr lang="en-US" sz="2000" dirty="0" smtClean="0"/>
              <a:t>This </a:t>
            </a:r>
            <a:r>
              <a:rPr lang="en-US" sz="2000" dirty="0"/>
              <a:t>can be a good way to 'smooth' demand for services by encouraging customers who are flexible to use the service at a less busy time. A hairdresser may offer a discount to pensioners on Tuesday afternoons when there is little custom, encouraging the pensioners, who have more free time than other clients, to free up appointments at times when other customers may be competing to book an appointment. </a:t>
            </a:r>
            <a:endParaRPr lang="en-US" sz="2000" dirty="0" smtClean="0"/>
          </a:p>
          <a:p>
            <a:pPr marL="398463" indent="-398463">
              <a:spcAft>
                <a:spcPts val="0"/>
              </a:spcAft>
              <a:buClr>
                <a:schemeClr val="accent6">
                  <a:lumMod val="50000"/>
                </a:schemeClr>
              </a:buClr>
              <a:buFont typeface="Wingdings 3" panose="05040102010807070707" pitchFamily="18" charset="2"/>
              <a:buChar char=""/>
            </a:pPr>
            <a:r>
              <a:rPr lang="en-US" sz="2000" dirty="0" smtClean="0"/>
              <a:t>This </a:t>
            </a:r>
            <a:r>
              <a:rPr lang="en-US" sz="2000" dirty="0"/>
              <a:t>strategy only works where groups are clearly identifiable and where it is not possible for the product bought at a discount to be re-sold by the customer at the higher, market price.</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3074" name="Picture 2" descr="Image result for price discrimination"/>
          <p:cNvPicPr>
            <a:picLocks noChangeAspect="1" noChangeArrowheads="1"/>
          </p:cNvPicPr>
          <p:nvPr/>
        </p:nvPicPr>
        <p:blipFill rotWithShape="1">
          <a:blip r:embed="rId3">
            <a:extLst>
              <a:ext uri="{28A0092B-C50C-407E-A947-70E740481C1C}">
                <a14:useLocalDpi xmlns:a14="http://schemas.microsoft.com/office/drawing/2010/main" val="0"/>
              </a:ext>
            </a:extLst>
          </a:blip>
          <a:srcRect l="4753" t="9345" r="9664" b="8385"/>
          <a:stretch/>
        </p:blipFill>
        <p:spPr bwMode="auto">
          <a:xfrm>
            <a:off x="7164288" y="1176278"/>
            <a:ext cx="1677480" cy="1477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ice discrimination exampl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38" r="2110" b="8418"/>
          <a:stretch/>
        </p:blipFill>
        <p:spPr bwMode="auto">
          <a:xfrm>
            <a:off x="7164288" y="2870105"/>
            <a:ext cx="1677480" cy="120696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price discrimination examp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4323331"/>
            <a:ext cx="1677480" cy="97787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price discrimination example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5424"/>
          <a:stretch/>
        </p:blipFill>
        <p:spPr bwMode="auto">
          <a:xfrm>
            <a:off x="7164288" y="5517232"/>
            <a:ext cx="1677479" cy="1059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53197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586145"/>
          </a:xfrm>
          <a:prstGeom prst="rect">
            <a:avLst/>
          </a:prstGeom>
        </p:spPr>
        <p:txBody>
          <a:bodyPr wrap="square">
            <a:spAutoFit/>
          </a:bodyPr>
          <a:lstStyle/>
          <a:p>
            <a:pPr>
              <a:spcAft>
                <a:spcPts val="0"/>
              </a:spcAft>
              <a:buClr>
                <a:schemeClr val="accent6">
                  <a:lumMod val="50000"/>
                </a:schemeClr>
              </a:buClr>
            </a:pPr>
            <a:r>
              <a:rPr lang="en-US" sz="2100" b="1" dirty="0" smtClean="0">
                <a:solidFill>
                  <a:srgbClr val="FF0000"/>
                </a:solidFill>
              </a:rPr>
              <a:t>The Importance of the Right Pricing Strategy</a:t>
            </a:r>
          </a:p>
          <a:p>
            <a:pPr marL="398463" indent="-398463">
              <a:spcAft>
                <a:spcPts val="0"/>
              </a:spcAft>
              <a:buClr>
                <a:schemeClr val="accent6">
                  <a:lumMod val="50000"/>
                </a:schemeClr>
              </a:buClr>
              <a:buFont typeface="Wingdings 3" panose="05040102010807070707" pitchFamily="18" charset="2"/>
              <a:buChar char=""/>
            </a:pPr>
            <a:r>
              <a:rPr lang="en-US" sz="2100" dirty="0"/>
              <a:t>'Price' is one element of the marketing mix, the others being 'place', 'product' and 'promotion'. These four aspects of a product or service work together to create an offering which attracts customers. </a:t>
            </a:r>
            <a:endParaRPr lang="en-US" sz="2100" dirty="0" smtClean="0"/>
          </a:p>
          <a:p>
            <a:pPr marL="398463" indent="-398463">
              <a:spcAft>
                <a:spcPts val="0"/>
              </a:spcAft>
              <a:buClr>
                <a:schemeClr val="accent6">
                  <a:lumMod val="50000"/>
                </a:schemeClr>
              </a:buClr>
              <a:buFont typeface="Wingdings 3" panose="05040102010807070707" pitchFamily="18" charset="2"/>
              <a:buChar char=""/>
            </a:pPr>
            <a:r>
              <a:rPr lang="en-US" sz="2100" dirty="0" smtClean="0"/>
              <a:t>It </a:t>
            </a:r>
            <a:r>
              <a:rPr lang="en-US" sz="2100" dirty="0"/>
              <a:t>isn't possible to say comprehensively that one is more important than another - if any element were inappropriate for a customer it would reduce the value perceived by that customer and reduce sales. </a:t>
            </a:r>
            <a:endParaRPr lang="en-US" sz="2100" dirty="0" smtClean="0"/>
          </a:p>
          <a:p>
            <a:pPr marL="398463" indent="-398463">
              <a:spcAft>
                <a:spcPts val="0"/>
              </a:spcAft>
              <a:buClr>
                <a:schemeClr val="accent6">
                  <a:lumMod val="50000"/>
                </a:schemeClr>
              </a:buClr>
              <a:buFont typeface="Wingdings 3" panose="05040102010807070707" pitchFamily="18" charset="2"/>
              <a:buChar char=""/>
            </a:pPr>
            <a:r>
              <a:rPr lang="en-US" sz="2100" dirty="0" smtClean="0"/>
              <a:t>It </a:t>
            </a:r>
            <a:r>
              <a:rPr lang="en-US" sz="2100" dirty="0"/>
              <a:t>is correct, though, to say that the price charged should be in line with the other elements of the marketing mix. This is why Primark can successfully (and very profitably) sell low-priced (and low cost) clothing and accessories, while at the same time Louis Vuitton sells their branded clothing and accessories at a much higher, premium price, equally profitably.</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3074" name="Picture 2" descr="Image result for price discrimination"/>
          <p:cNvPicPr>
            <a:picLocks noChangeAspect="1" noChangeArrowheads="1"/>
          </p:cNvPicPr>
          <p:nvPr/>
        </p:nvPicPr>
        <p:blipFill rotWithShape="1">
          <a:blip r:embed="rId3">
            <a:extLst>
              <a:ext uri="{28A0092B-C50C-407E-A947-70E740481C1C}">
                <a14:useLocalDpi xmlns:a14="http://schemas.microsoft.com/office/drawing/2010/main" val="0"/>
              </a:ext>
            </a:extLst>
          </a:blip>
          <a:srcRect l="4753" t="9345" r="9664" b="8385"/>
          <a:stretch/>
        </p:blipFill>
        <p:spPr bwMode="auto">
          <a:xfrm>
            <a:off x="7164288" y="1176278"/>
            <a:ext cx="1677480" cy="1477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ice discrimination exampl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38" r="2110" b="8418"/>
          <a:stretch/>
        </p:blipFill>
        <p:spPr bwMode="auto">
          <a:xfrm>
            <a:off x="7164288" y="2870105"/>
            <a:ext cx="1677480" cy="120696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price discrimination examp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4323331"/>
            <a:ext cx="1677480" cy="97787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price discrimination example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5424"/>
          <a:stretch/>
        </p:blipFill>
        <p:spPr bwMode="auto">
          <a:xfrm>
            <a:off x="7164288" y="5517232"/>
            <a:ext cx="1677479" cy="1059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533825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481501"/>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080" b="1" dirty="0">
                <a:solidFill>
                  <a:srgbClr val="FF0000"/>
                </a:solidFill>
              </a:rPr>
              <a:t>Cost plus pricing </a:t>
            </a:r>
            <a:r>
              <a:rPr lang="en-US" sz="2080" dirty="0"/>
              <a:t>calculates the cost of producing a product then adds a percentage of this cost to arrive at a price. The added amount is called the mark-up.</a:t>
            </a:r>
          </a:p>
          <a:p>
            <a:pPr marL="398463" indent="-398463">
              <a:spcAft>
                <a:spcPts val="0"/>
              </a:spcAft>
              <a:buClr>
                <a:schemeClr val="accent6">
                  <a:lumMod val="50000"/>
                </a:schemeClr>
              </a:buClr>
              <a:buFont typeface="Wingdings 3" panose="05040102010807070707" pitchFamily="18" charset="2"/>
              <a:buChar char=""/>
            </a:pPr>
            <a:r>
              <a:rPr lang="en-US" sz="2080" b="1" dirty="0">
                <a:solidFill>
                  <a:srgbClr val="FF0000"/>
                </a:solidFill>
              </a:rPr>
              <a:t>Competitor based pricing </a:t>
            </a:r>
            <a:r>
              <a:rPr lang="en-US" sz="2080" dirty="0"/>
              <a:t>takes account of prices charged for similar products in the market, setting a price similar to or just below this.</a:t>
            </a:r>
          </a:p>
          <a:p>
            <a:pPr marL="398463" indent="-398463">
              <a:spcAft>
                <a:spcPts val="0"/>
              </a:spcAft>
              <a:buClr>
                <a:schemeClr val="accent6">
                  <a:lumMod val="50000"/>
                </a:schemeClr>
              </a:buClr>
              <a:buFont typeface="Wingdings 3" panose="05040102010807070707" pitchFamily="18" charset="2"/>
              <a:buChar char=""/>
            </a:pPr>
            <a:r>
              <a:rPr lang="en-US" sz="2080" b="1" dirty="0">
                <a:solidFill>
                  <a:srgbClr val="FF0000"/>
                </a:solidFill>
              </a:rPr>
              <a:t>Premium pricing </a:t>
            </a:r>
            <a:r>
              <a:rPr lang="en-US" sz="2080" dirty="0"/>
              <a:t>charges a high price for the product, above the market price. This reflects the high quality of the product itself and may help to convey matching customer perceptions of the quality.</a:t>
            </a:r>
          </a:p>
          <a:p>
            <a:pPr marL="398463" indent="-398463">
              <a:spcAft>
                <a:spcPts val="0"/>
              </a:spcAft>
              <a:buClr>
                <a:schemeClr val="accent6">
                  <a:lumMod val="50000"/>
                </a:schemeClr>
              </a:buClr>
              <a:buFont typeface="Wingdings 3" panose="05040102010807070707" pitchFamily="18" charset="2"/>
              <a:buChar char=""/>
            </a:pPr>
            <a:r>
              <a:rPr lang="en-US" sz="2080" b="1" dirty="0">
                <a:solidFill>
                  <a:srgbClr val="FF0000"/>
                </a:solidFill>
              </a:rPr>
              <a:t>Price discrimination </a:t>
            </a:r>
            <a:r>
              <a:rPr lang="en-US" sz="2080" dirty="0"/>
              <a:t>charges customers in different market segments different prices for the same product in order to reach as many customers as possible.</a:t>
            </a:r>
          </a:p>
          <a:p>
            <a:pPr marL="398463" indent="-398463">
              <a:spcAft>
                <a:spcPts val="0"/>
              </a:spcAft>
              <a:buClr>
                <a:schemeClr val="accent6">
                  <a:lumMod val="50000"/>
                </a:schemeClr>
              </a:buClr>
              <a:buFont typeface="Wingdings 3" panose="05040102010807070707" pitchFamily="18" charset="2"/>
              <a:buChar char=""/>
            </a:pPr>
            <a:r>
              <a:rPr lang="en-US" sz="2080" b="1" dirty="0">
                <a:solidFill>
                  <a:srgbClr val="FF0000"/>
                </a:solidFill>
              </a:rPr>
              <a:t>The marketing mix </a:t>
            </a:r>
            <a:r>
              <a:rPr lang="en-US" sz="2080" dirty="0"/>
              <a:t>is a model for considering different aspects of a product and its market. Also known as the 4 'P's, the aspects are price, place, product and promotion.</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16.2 </a:t>
            </a:r>
            <a:r>
              <a:rPr lang="en-GB" sz="3000" dirty="0"/>
              <a:t>– </a:t>
            </a:r>
            <a:r>
              <a:rPr lang="en-GB" sz="3000" dirty="0" smtClean="0"/>
              <a:t>Identifying a Pricing Strategy to be used</a:t>
            </a:r>
            <a:endParaRPr lang="en-GB" sz="3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3074" name="Picture 2" descr="Image result for price discrimination"/>
          <p:cNvPicPr>
            <a:picLocks noChangeAspect="1" noChangeArrowheads="1"/>
          </p:cNvPicPr>
          <p:nvPr/>
        </p:nvPicPr>
        <p:blipFill rotWithShape="1">
          <a:blip r:embed="rId3">
            <a:extLst>
              <a:ext uri="{28A0092B-C50C-407E-A947-70E740481C1C}">
                <a14:useLocalDpi xmlns:a14="http://schemas.microsoft.com/office/drawing/2010/main" val="0"/>
              </a:ext>
            </a:extLst>
          </a:blip>
          <a:srcRect l="4753" t="9345" r="9664" b="8385"/>
          <a:stretch/>
        </p:blipFill>
        <p:spPr bwMode="auto">
          <a:xfrm>
            <a:off x="7164288" y="1176278"/>
            <a:ext cx="1677480" cy="1477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ice discrimination exampl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38" r="2110" b="8418"/>
          <a:stretch/>
        </p:blipFill>
        <p:spPr bwMode="auto">
          <a:xfrm>
            <a:off x="7164288" y="2870105"/>
            <a:ext cx="1677480" cy="120696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price discrimination examp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288" y="4323331"/>
            <a:ext cx="1677480" cy="97787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price discrimination example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5424"/>
          <a:stretch/>
        </p:blipFill>
        <p:spPr bwMode="auto">
          <a:xfrm>
            <a:off x="7164288" y="5517232"/>
            <a:ext cx="1677479" cy="1059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083302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976664" cy="5693866"/>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800" dirty="0"/>
              <a:t>This refers to the quantity of the product sold over a period of time. Many entrepreneurs set a specific objective of increasing sales volume. At any given selling price, the higher the sales volume, the higher the total revenue.</a:t>
            </a:r>
          </a:p>
          <a:p>
            <a:pPr marL="398463" indent="-398463">
              <a:spcAft>
                <a:spcPts val="0"/>
              </a:spcAft>
              <a:buClr>
                <a:schemeClr val="accent6">
                  <a:lumMod val="50000"/>
                </a:schemeClr>
              </a:buClr>
              <a:buFont typeface="Wingdings 3" panose="05040102010807070707" pitchFamily="18" charset="2"/>
              <a:buChar char=""/>
            </a:pPr>
            <a:r>
              <a:rPr lang="en-US" sz="2800" dirty="0"/>
              <a:t>Sales volume typically increases when prices are lowered. Other strategies which can be used to increase sales volume involve adapting different elements of the marketing mix. For example: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Sales Volume</a:t>
            </a:r>
            <a:endParaRPr lang="en-GB" sz="4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4098" name="Picture 2" descr="Image result for measuring sales volu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1128886"/>
            <a:ext cx="2627809" cy="145334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measuring sales volum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2924944"/>
            <a:ext cx="2627810" cy="138805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measuring sales volu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4785437"/>
            <a:ext cx="2627809" cy="1667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79859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6264696" cy="5693866"/>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800" dirty="0"/>
              <a:t>Advertising, sponsorship and effective public relations can all increase sales volume for a business. Promotion can encourage existing customers to purchase more or attract new customers to the brand. </a:t>
            </a:r>
            <a:endParaRPr lang="en-US" sz="2800" dirty="0" smtClean="0"/>
          </a:p>
          <a:p>
            <a:pPr marL="398463" indent="-398463">
              <a:spcAft>
                <a:spcPts val="0"/>
              </a:spcAft>
              <a:buClr>
                <a:schemeClr val="accent6">
                  <a:lumMod val="50000"/>
                </a:schemeClr>
              </a:buClr>
              <a:buFont typeface="Wingdings 3" panose="05040102010807070707" pitchFamily="18" charset="2"/>
              <a:buChar char=""/>
            </a:pPr>
            <a:r>
              <a:rPr lang="en-US" sz="2800" dirty="0" smtClean="0"/>
              <a:t>However</a:t>
            </a:r>
            <a:r>
              <a:rPr lang="en-US" sz="2800" dirty="0"/>
              <a:t>, these activities incur costs so an entrepreneur should ensure that the forecast increase in sales volume will generate enough extra revenue to more than cover these costs.</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16.3 </a:t>
            </a:r>
            <a:r>
              <a:rPr lang="en-GB" sz="3200" dirty="0"/>
              <a:t>– </a:t>
            </a:r>
            <a:r>
              <a:rPr lang="en-GB" sz="3200" dirty="0" smtClean="0"/>
              <a:t>Sales Volume – Promotional Activity</a:t>
            </a:r>
            <a:endParaRPr lang="en-GB" sz="32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93</a:t>
            </a:r>
            <a:endParaRPr lang="en-GB" sz="1200" b="1" dirty="0">
              <a:latin typeface="Arial" panose="020B0604020202020204" pitchFamily="34" charset="0"/>
              <a:cs typeface="Arial" panose="020B0604020202020204" pitchFamily="34" charset="0"/>
            </a:endParaRPr>
          </a:p>
        </p:txBody>
      </p:sp>
      <p:pic>
        <p:nvPicPr>
          <p:cNvPr id="7170" name="Picture 2" descr="Image result for bogo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1119511"/>
            <a:ext cx="2343422" cy="168920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football sponsorshi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636"/>
          <a:stretch/>
        </p:blipFill>
        <p:spPr bwMode="auto">
          <a:xfrm>
            <a:off x="6516216" y="2983365"/>
            <a:ext cx="2343422" cy="109370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banner ads"/>
          <p:cNvPicPr>
            <a:picLocks noChangeAspect="1" noChangeArrowheads="1"/>
          </p:cNvPicPr>
          <p:nvPr/>
        </p:nvPicPr>
        <p:blipFill rotWithShape="1">
          <a:blip r:embed="rId5">
            <a:extLst>
              <a:ext uri="{28A0092B-C50C-407E-A947-70E740481C1C}">
                <a14:useLocalDpi xmlns:a14="http://schemas.microsoft.com/office/drawing/2010/main" val="0"/>
              </a:ext>
            </a:extLst>
          </a:blip>
          <a:srcRect l="9303"/>
          <a:stretch/>
        </p:blipFill>
        <p:spPr bwMode="auto">
          <a:xfrm>
            <a:off x="6516216" y="4304230"/>
            <a:ext cx="2343422" cy="128501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Image result for pop un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5805264"/>
            <a:ext cx="2343422" cy="7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67712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6264696" cy="5693866"/>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800" dirty="0"/>
              <a:t>Advertising, sponsorship and effective public relations can all increase sales volume for a business. Promotion can encourage existing customers to purchase more or attract new customers to the brand. </a:t>
            </a:r>
            <a:endParaRPr lang="en-US" sz="2800" dirty="0" smtClean="0"/>
          </a:p>
          <a:p>
            <a:pPr marL="398463" indent="-398463">
              <a:spcAft>
                <a:spcPts val="0"/>
              </a:spcAft>
              <a:buClr>
                <a:schemeClr val="accent6">
                  <a:lumMod val="50000"/>
                </a:schemeClr>
              </a:buClr>
              <a:buFont typeface="Wingdings 3" panose="05040102010807070707" pitchFamily="18" charset="2"/>
              <a:buChar char=""/>
            </a:pPr>
            <a:r>
              <a:rPr lang="en-US" sz="2800" dirty="0" smtClean="0"/>
              <a:t>However</a:t>
            </a:r>
            <a:r>
              <a:rPr lang="en-US" sz="2800" dirty="0"/>
              <a:t>, these activities incur costs so an entrepreneur should ensure that the forecast increase in sales volume will generate enough extra revenue to more than cover these costs.</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16.3 </a:t>
            </a:r>
            <a:r>
              <a:rPr lang="en-GB" sz="3200" dirty="0"/>
              <a:t>– </a:t>
            </a:r>
            <a:r>
              <a:rPr lang="en-GB" sz="3200" dirty="0" smtClean="0"/>
              <a:t>Sales Volume – Promotional Activity</a:t>
            </a:r>
            <a:endParaRPr lang="en-GB" sz="32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94</a:t>
            </a:r>
            <a:endParaRPr lang="en-GB" sz="1200" b="1" dirty="0">
              <a:latin typeface="Arial" panose="020B0604020202020204" pitchFamily="34" charset="0"/>
              <a:cs typeface="Arial" panose="020B0604020202020204" pitchFamily="34" charset="0"/>
            </a:endParaRPr>
          </a:p>
        </p:txBody>
      </p:sp>
      <p:pic>
        <p:nvPicPr>
          <p:cNvPr id="7170" name="Picture 2" descr="Image result for bogo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1119511"/>
            <a:ext cx="2343422" cy="168920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football sponsorshi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636"/>
          <a:stretch/>
        </p:blipFill>
        <p:spPr bwMode="auto">
          <a:xfrm>
            <a:off x="6516216" y="2983365"/>
            <a:ext cx="2343422" cy="109370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banner ads"/>
          <p:cNvPicPr>
            <a:picLocks noChangeAspect="1" noChangeArrowheads="1"/>
          </p:cNvPicPr>
          <p:nvPr/>
        </p:nvPicPr>
        <p:blipFill rotWithShape="1">
          <a:blip r:embed="rId5">
            <a:extLst>
              <a:ext uri="{28A0092B-C50C-407E-A947-70E740481C1C}">
                <a14:useLocalDpi xmlns:a14="http://schemas.microsoft.com/office/drawing/2010/main" val="0"/>
              </a:ext>
            </a:extLst>
          </a:blip>
          <a:srcRect l="9303"/>
          <a:stretch/>
        </p:blipFill>
        <p:spPr bwMode="auto">
          <a:xfrm>
            <a:off x="6516216" y="4304230"/>
            <a:ext cx="2343422" cy="128501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Image result for pop un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5805264"/>
            <a:ext cx="2343422" cy="7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579477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6264696" cy="5401479"/>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300" dirty="0"/>
              <a:t>Updating a product so that it meets customer needs more effectively can give the product competitive advantage and attract a greater number of competitors.</a:t>
            </a:r>
          </a:p>
          <a:p>
            <a:pPr marL="398463" indent="-398463">
              <a:spcAft>
                <a:spcPts val="0"/>
              </a:spcAft>
              <a:buClr>
                <a:schemeClr val="accent6">
                  <a:lumMod val="50000"/>
                </a:schemeClr>
              </a:buClr>
              <a:buFont typeface="Wingdings 3" panose="05040102010807070707" pitchFamily="18" charset="2"/>
              <a:buChar char=""/>
            </a:pPr>
            <a:r>
              <a:rPr lang="en-US" sz="2300" dirty="0"/>
              <a:t>Alternatively, changing the way that customers use a product can lead to increased sales volume. Advertising for Kellogg's Special K breakfast cereal recently suggested that it could be used as part of a weight loss </a:t>
            </a:r>
            <a:r>
              <a:rPr lang="en-US" sz="2300" dirty="0" smtClean="0"/>
              <a:t>program </a:t>
            </a:r>
            <a:r>
              <a:rPr lang="en-US" sz="2300" dirty="0"/>
              <a:t>if eaten for breakfast and lunch, with a main meal in the evening. Straight away this doubled the amount eaten by individuals who were used to eating cereal only for breakfast and now ate a second bowl for lunch each day.</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16.3 </a:t>
            </a:r>
            <a:r>
              <a:rPr lang="en-GB" sz="3200" dirty="0"/>
              <a:t>– </a:t>
            </a:r>
            <a:r>
              <a:rPr lang="en-GB" sz="3200" dirty="0" smtClean="0"/>
              <a:t>Sales Volume – Modify the Product</a:t>
            </a:r>
            <a:endParaRPr lang="en-GB" sz="32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94</a:t>
            </a:r>
            <a:endParaRPr lang="en-GB" sz="1200" b="1" dirty="0">
              <a:latin typeface="Arial" panose="020B0604020202020204" pitchFamily="34" charset="0"/>
              <a:cs typeface="Arial" panose="020B0604020202020204" pitchFamily="34" charset="0"/>
            </a:endParaRPr>
          </a:p>
        </p:txBody>
      </p:sp>
      <p:pic>
        <p:nvPicPr>
          <p:cNvPr id="8194" name="Picture 2" descr="Image result for iphone 6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734" t="5346" r="14900"/>
          <a:stretch/>
        </p:blipFill>
        <p:spPr bwMode="auto">
          <a:xfrm>
            <a:off x="6516216" y="1196752"/>
            <a:ext cx="2304257" cy="218968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kellogg's special k"/>
          <p:cNvPicPr>
            <a:picLocks noChangeAspect="1" noChangeArrowheads="1"/>
          </p:cNvPicPr>
          <p:nvPr/>
        </p:nvPicPr>
        <p:blipFill rotWithShape="1">
          <a:blip r:embed="rId4">
            <a:extLst>
              <a:ext uri="{28A0092B-C50C-407E-A947-70E740481C1C}">
                <a14:useLocalDpi xmlns:a14="http://schemas.microsoft.com/office/drawing/2010/main" val="0"/>
              </a:ext>
            </a:extLst>
          </a:blip>
          <a:srcRect l="9947" r="10475"/>
          <a:stretch/>
        </p:blipFill>
        <p:spPr bwMode="auto">
          <a:xfrm>
            <a:off x="6516215" y="3602912"/>
            <a:ext cx="2304257" cy="289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81444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5832648" cy="5509200"/>
          </a:xfrm>
          <a:prstGeom prst="rect">
            <a:avLst/>
          </a:prstGeom>
        </p:spPr>
        <p:txBody>
          <a:bodyPr wrap="square">
            <a:spAutoFit/>
          </a:bodyPr>
          <a:lstStyle/>
          <a:p>
            <a:pPr marL="517525" indent="-517525">
              <a:spcAft>
                <a:spcPts val="0"/>
              </a:spcAft>
              <a:buClr>
                <a:schemeClr val="accent6">
                  <a:lumMod val="50000"/>
                </a:schemeClr>
              </a:buClr>
              <a:buFont typeface="Wingdings 3" panose="05040102010807070707" pitchFamily="18" charset="2"/>
              <a:buChar char=""/>
            </a:pPr>
            <a:r>
              <a:rPr lang="en-US" sz="3200" dirty="0"/>
              <a:t>Making a product available in new geographical areas (a different part of the UK, or exporting to new countries) or through new channels in existing markets (in stores as well as online, for example) can increase sales volume because more customers have easy access to the product.</a:t>
            </a:r>
          </a:p>
        </p:txBody>
      </p:sp>
      <p:sp>
        <p:nvSpPr>
          <p:cNvPr id="6" name="Title 1"/>
          <p:cNvSpPr>
            <a:spLocks noGrp="1"/>
          </p:cNvSpPr>
          <p:nvPr>
            <p:ph type="title"/>
          </p:nvPr>
        </p:nvSpPr>
        <p:spPr>
          <a:xfrm>
            <a:off x="35496" y="72008"/>
            <a:ext cx="7704856" cy="548680"/>
          </a:xfrm>
        </p:spPr>
        <p:txBody>
          <a:bodyPr>
            <a:noAutofit/>
          </a:bodyPr>
          <a:lstStyle/>
          <a:p>
            <a:r>
              <a:rPr lang="en-GB" sz="2500" dirty="0" smtClean="0"/>
              <a:t>16.3 </a:t>
            </a:r>
            <a:r>
              <a:rPr lang="en-GB" sz="2500" dirty="0"/>
              <a:t>– </a:t>
            </a:r>
            <a:r>
              <a:rPr lang="en-GB" sz="2500" dirty="0" smtClean="0"/>
              <a:t>Sales Volume – Increase Availability of the Product</a:t>
            </a:r>
            <a:endParaRPr lang="en-GB" sz="25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94</a:t>
            </a:r>
            <a:endParaRPr lang="en-GB" sz="1200" b="1" dirty="0">
              <a:latin typeface="Arial" panose="020B0604020202020204" pitchFamily="34" charset="0"/>
              <a:cs typeface="Arial" panose="020B0604020202020204" pitchFamily="34" charset="0"/>
            </a:endParaRPr>
          </a:p>
        </p:txBody>
      </p:sp>
      <p:pic>
        <p:nvPicPr>
          <p:cNvPr id="10242" name="Picture 2" descr="Image result for product changes in different count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7" y="1134894"/>
            <a:ext cx="2734419" cy="1765603"/>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product variations in different countries"/>
          <p:cNvPicPr>
            <a:picLocks noChangeAspect="1" noChangeArrowheads="1"/>
          </p:cNvPicPr>
          <p:nvPr/>
        </p:nvPicPr>
        <p:blipFill rotWithShape="1">
          <a:blip r:embed="rId4">
            <a:extLst>
              <a:ext uri="{28A0092B-C50C-407E-A947-70E740481C1C}">
                <a14:useLocalDpi xmlns:a14="http://schemas.microsoft.com/office/drawing/2010/main" val="0"/>
              </a:ext>
            </a:extLst>
          </a:blip>
          <a:srcRect l="11549" t="7311" r="9703" b="14990"/>
          <a:stretch/>
        </p:blipFill>
        <p:spPr bwMode="auto">
          <a:xfrm>
            <a:off x="6084167" y="2996952"/>
            <a:ext cx="2736305" cy="2024865"/>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product variations"/>
          <p:cNvPicPr>
            <a:picLocks noChangeAspect="1" noChangeArrowheads="1"/>
          </p:cNvPicPr>
          <p:nvPr/>
        </p:nvPicPr>
        <p:blipFill rotWithShape="1">
          <a:blip r:embed="rId5">
            <a:extLst>
              <a:ext uri="{28A0092B-C50C-407E-A947-70E740481C1C}">
                <a14:useLocalDpi xmlns:a14="http://schemas.microsoft.com/office/drawing/2010/main" val="0"/>
              </a:ext>
            </a:extLst>
          </a:blip>
          <a:srcRect r="23829"/>
          <a:stretch/>
        </p:blipFill>
        <p:spPr bwMode="auto">
          <a:xfrm>
            <a:off x="6102580" y="5146853"/>
            <a:ext cx="2716005" cy="140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606191"/>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8568952" cy="5632311"/>
          </a:xfrm>
          <a:prstGeom prst="rect">
            <a:avLst/>
          </a:prstGeom>
        </p:spPr>
        <p:txBody>
          <a:bodyPr wrap="square">
            <a:spAutoFit/>
          </a:bodyPr>
          <a:lstStyle/>
          <a:p>
            <a:pPr marL="398463" indent="-398463">
              <a:spcAft>
                <a:spcPts val="0"/>
              </a:spcAft>
              <a:buClr>
                <a:schemeClr val="accent6">
                  <a:lumMod val="50000"/>
                </a:schemeClr>
              </a:buClr>
              <a:buFont typeface="Wingdings 3" panose="05040102010807070707" pitchFamily="18" charset="2"/>
              <a:buChar char=""/>
            </a:pPr>
            <a:r>
              <a:rPr lang="en-US" sz="2000" dirty="0"/>
              <a:t>At the beginning of the chapter we used the formula:</a:t>
            </a:r>
          </a:p>
          <a:p>
            <a:pPr algn="ctr">
              <a:spcAft>
                <a:spcPts val="0"/>
              </a:spcAft>
              <a:buClr>
                <a:schemeClr val="accent6">
                  <a:lumMod val="50000"/>
                </a:schemeClr>
              </a:buClr>
            </a:pPr>
            <a:r>
              <a:rPr lang="en-US" sz="2000" b="1" dirty="0"/>
              <a:t>PROFIT = REVENUE-COST</a:t>
            </a:r>
          </a:p>
          <a:p>
            <a:pPr marL="398463" indent="-398463">
              <a:spcAft>
                <a:spcPts val="0"/>
              </a:spcAft>
              <a:buClr>
                <a:schemeClr val="accent6">
                  <a:lumMod val="50000"/>
                </a:schemeClr>
              </a:buClr>
              <a:buFont typeface="Wingdings 3" panose="05040102010807070707" pitchFamily="18" charset="2"/>
              <a:buChar char=""/>
            </a:pPr>
            <a:r>
              <a:rPr lang="en-US" sz="2000" dirty="0"/>
              <a:t>We can expand this formula using what you have learned about revenue and about costs. Remember that </a:t>
            </a:r>
          </a:p>
          <a:p>
            <a:pPr algn="ctr">
              <a:spcAft>
                <a:spcPts val="0"/>
              </a:spcAft>
              <a:buClr>
                <a:schemeClr val="accent6">
                  <a:lumMod val="50000"/>
                </a:schemeClr>
              </a:buClr>
            </a:pPr>
            <a:r>
              <a:rPr lang="en-US" sz="2000" b="1" dirty="0" smtClean="0"/>
              <a:t>SALES </a:t>
            </a:r>
            <a:r>
              <a:rPr lang="en-US" sz="2000" b="1" dirty="0"/>
              <a:t>REVENUE = SV x SP</a:t>
            </a:r>
          </a:p>
          <a:p>
            <a:pPr marL="398463" indent="-398463">
              <a:spcAft>
                <a:spcPts val="0"/>
              </a:spcAft>
              <a:buClr>
                <a:schemeClr val="accent6">
                  <a:lumMod val="50000"/>
                </a:schemeClr>
              </a:buClr>
              <a:buFont typeface="Wingdings 3" panose="05040102010807070707" pitchFamily="18" charset="2"/>
              <a:buChar char=""/>
            </a:pPr>
            <a:r>
              <a:rPr lang="en-US" sz="2000" dirty="0"/>
              <a:t>and, from Chapter </a:t>
            </a:r>
            <a:r>
              <a:rPr lang="en-US" sz="2000" dirty="0" smtClean="0"/>
              <a:t>13:</a:t>
            </a:r>
            <a:endParaRPr lang="en-US" sz="2000" dirty="0"/>
          </a:p>
          <a:p>
            <a:pPr algn="ctr">
              <a:spcAft>
                <a:spcPts val="0"/>
              </a:spcAft>
              <a:buClr>
                <a:schemeClr val="accent6">
                  <a:lumMod val="50000"/>
                </a:schemeClr>
              </a:buClr>
            </a:pPr>
            <a:r>
              <a:rPr lang="en-US" sz="2000" b="1" dirty="0"/>
              <a:t>TOTAL COST = FIXED COST + TOTAL VARIABLE COST </a:t>
            </a:r>
            <a:r>
              <a:rPr lang="en-US" sz="2000" b="1" dirty="0" smtClean="0"/>
              <a:t/>
            </a:r>
            <a:br>
              <a:rPr lang="en-US" sz="2000" b="1" dirty="0" smtClean="0"/>
            </a:br>
            <a:r>
              <a:rPr lang="en-US" sz="2000" dirty="0" smtClean="0"/>
              <a:t>(</a:t>
            </a:r>
            <a:r>
              <a:rPr lang="en-US" sz="2000" dirty="0"/>
              <a:t>the variable cost per item x SV) </a:t>
            </a:r>
            <a:endParaRPr lang="en-US" sz="2000" dirty="0" smtClean="0"/>
          </a:p>
          <a:p>
            <a:pPr marL="398463" indent="-398463">
              <a:spcAft>
                <a:spcPts val="0"/>
              </a:spcAft>
              <a:buClr>
                <a:schemeClr val="accent6">
                  <a:lumMod val="50000"/>
                </a:schemeClr>
              </a:buClr>
              <a:buFont typeface="Wingdings 3" panose="05040102010807070707" pitchFamily="18" charset="2"/>
              <a:buChar char=""/>
            </a:pPr>
            <a:r>
              <a:rPr lang="en-US" sz="2000" dirty="0" smtClean="0"/>
              <a:t>Still </a:t>
            </a:r>
            <a:r>
              <a:rPr lang="en-US" sz="2000" dirty="0"/>
              <a:t>following this? In which case, we can say that</a:t>
            </a:r>
          </a:p>
          <a:p>
            <a:pPr algn="ctr">
              <a:spcAft>
                <a:spcPts val="0"/>
              </a:spcAft>
              <a:buClr>
                <a:schemeClr val="accent6">
                  <a:lumMod val="50000"/>
                </a:schemeClr>
              </a:buClr>
            </a:pPr>
            <a:r>
              <a:rPr lang="en-US" sz="2000" b="1" dirty="0"/>
              <a:t>PROFIT = (SV x SP) - (FC + (VC x SV))</a:t>
            </a:r>
          </a:p>
          <a:p>
            <a:pPr marL="398463" indent="-398463">
              <a:spcAft>
                <a:spcPts val="0"/>
              </a:spcAft>
              <a:buClr>
                <a:schemeClr val="accent6">
                  <a:lumMod val="50000"/>
                </a:schemeClr>
              </a:buClr>
              <a:buFont typeface="Wingdings 3" panose="05040102010807070707" pitchFamily="18" charset="2"/>
              <a:buChar char=""/>
            </a:pPr>
            <a:r>
              <a:rPr lang="en-US" sz="2000" dirty="0"/>
              <a:t>and this is a very important formula because it highlights all of the variables which affect the profit made by a business. To increase profit:</a:t>
            </a:r>
          </a:p>
          <a:p>
            <a:pPr marL="741363" indent="-344488">
              <a:spcAft>
                <a:spcPts val="0"/>
              </a:spcAft>
              <a:buClr>
                <a:schemeClr val="accent6">
                  <a:lumMod val="50000"/>
                </a:schemeClr>
              </a:buClr>
              <a:buFont typeface="Arial" panose="020B0604020202020204" pitchFamily="34" charset="0"/>
              <a:buChar char="•"/>
            </a:pPr>
            <a:r>
              <a:rPr lang="en-US" sz="2000" dirty="0" smtClean="0"/>
              <a:t>A </a:t>
            </a:r>
            <a:r>
              <a:rPr lang="en-US" sz="2000" dirty="0"/>
              <a:t>business can seek to increase sales volume</a:t>
            </a:r>
          </a:p>
          <a:p>
            <a:pPr marL="741363" indent="-344488">
              <a:spcAft>
                <a:spcPts val="0"/>
              </a:spcAft>
              <a:buClr>
                <a:schemeClr val="accent6">
                  <a:lumMod val="50000"/>
                </a:schemeClr>
              </a:buClr>
              <a:buFont typeface="Arial" panose="020B0604020202020204" pitchFamily="34" charset="0"/>
              <a:buChar char="•"/>
            </a:pPr>
            <a:r>
              <a:rPr lang="en-US" sz="2000" dirty="0" smtClean="0"/>
              <a:t>Or </a:t>
            </a:r>
            <a:r>
              <a:rPr lang="en-US" sz="2000" dirty="0"/>
              <a:t>it may raise the selling price</a:t>
            </a:r>
          </a:p>
          <a:p>
            <a:pPr marL="741363" indent="-344488">
              <a:spcAft>
                <a:spcPts val="0"/>
              </a:spcAft>
              <a:buClr>
                <a:schemeClr val="accent6">
                  <a:lumMod val="50000"/>
                </a:schemeClr>
              </a:buClr>
              <a:buFont typeface="Arial" panose="020B0604020202020204" pitchFamily="34" charset="0"/>
              <a:buChar char="•"/>
            </a:pPr>
            <a:r>
              <a:rPr lang="en-US" sz="2000" dirty="0" smtClean="0"/>
              <a:t>Or </a:t>
            </a:r>
            <a:r>
              <a:rPr lang="en-US" sz="2000" dirty="0"/>
              <a:t>it may look for a way to cut either fixed or variable costs.</a:t>
            </a:r>
          </a:p>
          <a:p>
            <a:pPr marL="398463" indent="-398463">
              <a:spcAft>
                <a:spcPts val="0"/>
              </a:spcAft>
              <a:buClr>
                <a:schemeClr val="accent6">
                  <a:lumMod val="50000"/>
                </a:schemeClr>
              </a:buClr>
              <a:buFont typeface="Wingdings 3" panose="05040102010807070707" pitchFamily="18" charset="2"/>
              <a:buChar char=""/>
            </a:pPr>
            <a:r>
              <a:rPr lang="en-US" sz="2000" dirty="0"/>
              <a:t>The most successful strategy would be to aim to achieve all of these goals at the same time, since this would generate the largest increase in profit.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16.3 </a:t>
            </a:r>
            <a:r>
              <a:rPr lang="en-GB" sz="3600" dirty="0"/>
              <a:t>– </a:t>
            </a:r>
            <a:r>
              <a:rPr lang="en-GB" sz="3600" dirty="0" smtClean="0"/>
              <a:t>Sales Volume – Increasing Profit</a:t>
            </a:r>
            <a:endParaRPr lang="en-GB" sz="36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94</a:t>
            </a:r>
            <a:endParaRPr lang="en-GB" sz="1200" b="1" dirty="0">
              <a:latin typeface="Arial" panose="020B0604020202020204" pitchFamily="34" charset="0"/>
              <a:cs typeface="Arial" panose="020B0604020202020204" pitchFamily="34" charset="0"/>
            </a:endParaRPr>
          </a:p>
        </p:txBody>
      </p:sp>
      <p:sp>
        <p:nvSpPr>
          <p:cNvPr id="3" name="TextBox 2"/>
          <p:cNvSpPr txBox="1"/>
          <p:nvPr/>
        </p:nvSpPr>
        <p:spPr>
          <a:xfrm>
            <a:off x="251520" y="1412776"/>
            <a:ext cx="8568952" cy="432048"/>
          </a:xfrm>
          <a:prstGeom prst="rect">
            <a:avLst/>
          </a:prstGeom>
          <a:solidFill>
            <a:srgbClr val="92D050">
              <a:alpha val="61961"/>
            </a:srgbClr>
          </a:solidFill>
        </p:spPr>
        <p:txBody>
          <a:bodyPr wrap="square" rtlCol="0">
            <a:spAutoFit/>
          </a:bodyPr>
          <a:lstStyle/>
          <a:p>
            <a:endParaRPr lang="en-GB" dirty="0"/>
          </a:p>
        </p:txBody>
      </p:sp>
      <p:sp>
        <p:nvSpPr>
          <p:cNvPr id="9" name="TextBox 8"/>
          <p:cNvSpPr txBox="1"/>
          <p:nvPr/>
        </p:nvSpPr>
        <p:spPr>
          <a:xfrm>
            <a:off x="251520" y="2348880"/>
            <a:ext cx="8568952" cy="432048"/>
          </a:xfrm>
          <a:prstGeom prst="rect">
            <a:avLst/>
          </a:prstGeom>
          <a:solidFill>
            <a:srgbClr val="92D050">
              <a:alpha val="61961"/>
            </a:srgbClr>
          </a:solidFill>
        </p:spPr>
        <p:txBody>
          <a:bodyPr wrap="square" rtlCol="0">
            <a:spAutoFit/>
          </a:bodyPr>
          <a:lstStyle/>
          <a:p>
            <a:endParaRPr lang="en-GB" dirty="0"/>
          </a:p>
        </p:txBody>
      </p:sp>
      <p:sp>
        <p:nvSpPr>
          <p:cNvPr id="10" name="TextBox 9"/>
          <p:cNvSpPr txBox="1"/>
          <p:nvPr/>
        </p:nvSpPr>
        <p:spPr>
          <a:xfrm>
            <a:off x="251520" y="2996952"/>
            <a:ext cx="8568952" cy="584775"/>
          </a:xfrm>
          <a:prstGeom prst="rect">
            <a:avLst/>
          </a:prstGeom>
          <a:solidFill>
            <a:srgbClr val="92D050">
              <a:alpha val="61961"/>
            </a:srgbClr>
          </a:solidFill>
        </p:spPr>
        <p:txBody>
          <a:bodyPr wrap="square" rtlCol="0">
            <a:spAutoFit/>
          </a:bodyPr>
          <a:lstStyle/>
          <a:p>
            <a:endParaRPr lang="en-GB" sz="3200" dirty="0"/>
          </a:p>
        </p:txBody>
      </p:sp>
      <p:sp>
        <p:nvSpPr>
          <p:cNvPr id="11" name="TextBox 10"/>
          <p:cNvSpPr txBox="1"/>
          <p:nvPr/>
        </p:nvSpPr>
        <p:spPr>
          <a:xfrm>
            <a:off x="251520" y="3882534"/>
            <a:ext cx="8568952" cy="338554"/>
          </a:xfrm>
          <a:prstGeom prst="rect">
            <a:avLst/>
          </a:prstGeom>
          <a:solidFill>
            <a:srgbClr val="FF7575">
              <a:alpha val="61961"/>
            </a:srgbClr>
          </a:solidFill>
        </p:spPr>
        <p:txBody>
          <a:bodyPr wrap="square" rtlCol="0">
            <a:spAutoFit/>
          </a:bodyPr>
          <a:lstStyle/>
          <a:p>
            <a:endParaRPr lang="en-GB" sz="1600" dirty="0"/>
          </a:p>
        </p:txBody>
      </p:sp>
    </p:spTree>
    <p:extLst>
      <p:ext uri="{BB962C8B-B14F-4D97-AF65-F5344CB8AC3E}">
        <p14:creationId xmlns:p14="http://schemas.microsoft.com/office/powerpoint/2010/main" val="88177702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8496944" cy="5693866"/>
          </a:xfrm>
          <a:prstGeom prst="rect">
            <a:avLst/>
          </a:prstGeom>
        </p:spPr>
        <p:txBody>
          <a:bodyPr wrap="square">
            <a:spAutoFit/>
          </a:bodyPr>
          <a:lstStyle/>
          <a:p>
            <a:pPr>
              <a:spcAft>
                <a:spcPts val="0"/>
              </a:spcAft>
              <a:buClr>
                <a:schemeClr val="accent6">
                  <a:lumMod val="50000"/>
                </a:schemeClr>
              </a:buClr>
            </a:pPr>
            <a:r>
              <a:rPr lang="en-US" sz="2800" b="1" dirty="0">
                <a:solidFill>
                  <a:srgbClr val="FF0000"/>
                </a:solidFill>
              </a:rPr>
              <a:t>Show your </a:t>
            </a:r>
            <a:r>
              <a:rPr lang="en-US" sz="2800" b="1" dirty="0" smtClean="0">
                <a:solidFill>
                  <a:srgbClr val="FF0000"/>
                </a:solidFill>
              </a:rPr>
              <a:t>understanding</a:t>
            </a:r>
          </a:p>
          <a:p>
            <a:pPr marL="517525" indent="-517525">
              <a:spcAft>
                <a:spcPts val="0"/>
              </a:spcAft>
              <a:buClr>
                <a:schemeClr val="accent6">
                  <a:lumMod val="50000"/>
                </a:schemeClr>
              </a:buClr>
              <a:buFont typeface="Wingdings 3" panose="05040102010807070707" pitchFamily="18" charset="2"/>
              <a:buChar char=""/>
            </a:pPr>
            <a:r>
              <a:rPr lang="en-US" sz="2800" dirty="0" smtClean="0">
                <a:solidFill>
                  <a:srgbClr val="FF0000"/>
                </a:solidFill>
              </a:rPr>
              <a:t>Think </a:t>
            </a:r>
            <a:r>
              <a:rPr lang="en-US" sz="2800" dirty="0">
                <a:solidFill>
                  <a:srgbClr val="FF0000"/>
                </a:solidFill>
              </a:rPr>
              <a:t>of a small business in your area. Working with a partner and using the expanded formula for profit above, explain to each other all of the different ways that the business could act to increase its profit. Be as specific as you can, giving examples and suggestions related to the business. Discuss each part of the formula in turn.</a:t>
            </a:r>
          </a:p>
          <a:p>
            <a:pPr marL="517525" indent="-517525">
              <a:spcAft>
                <a:spcPts val="0"/>
              </a:spcAft>
              <a:buClr>
                <a:schemeClr val="accent6">
                  <a:lumMod val="50000"/>
                </a:schemeClr>
              </a:buClr>
              <a:buFont typeface="Wingdings 3" panose="05040102010807070707" pitchFamily="18" charset="2"/>
              <a:buChar char=""/>
            </a:pPr>
            <a:r>
              <a:rPr lang="en-US" sz="2800" dirty="0">
                <a:solidFill>
                  <a:srgbClr val="FF0000"/>
                </a:solidFill>
              </a:rPr>
              <a:t>Finally, decide between you which strategy you think would work best for your chosen business. Make sure that you can explain your reasoning clearly</a:t>
            </a:r>
          </a:p>
        </p:txBody>
      </p:sp>
      <p:sp>
        <p:nvSpPr>
          <p:cNvPr id="6" name="Title 1"/>
          <p:cNvSpPr>
            <a:spLocks noGrp="1"/>
          </p:cNvSpPr>
          <p:nvPr>
            <p:ph type="title"/>
          </p:nvPr>
        </p:nvSpPr>
        <p:spPr>
          <a:xfrm>
            <a:off x="35496" y="72008"/>
            <a:ext cx="7704856" cy="548680"/>
          </a:xfrm>
        </p:spPr>
        <p:txBody>
          <a:bodyPr>
            <a:noAutofit/>
          </a:bodyPr>
          <a:lstStyle/>
          <a:p>
            <a:r>
              <a:rPr lang="en-GB" sz="2500" dirty="0" smtClean="0"/>
              <a:t>16.3 </a:t>
            </a:r>
            <a:r>
              <a:rPr lang="en-GB" sz="2500" dirty="0"/>
              <a:t>– </a:t>
            </a:r>
            <a:r>
              <a:rPr lang="en-GB" sz="2500" dirty="0" smtClean="0"/>
              <a:t>Sales Volume – Increase Availability of the Product</a:t>
            </a:r>
            <a:endParaRPr lang="en-GB" sz="25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721069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09057"/>
            <a:ext cx="8568952" cy="5632311"/>
          </a:xfrm>
          <a:prstGeom prst="rect">
            <a:avLst/>
          </a:prstGeom>
          <a:solidFill>
            <a:srgbClr val="FFB3B3"/>
          </a:solidFill>
          <a:ln w="57150">
            <a:solidFill>
              <a:srgbClr val="002060"/>
            </a:solidFill>
          </a:ln>
        </p:spPr>
        <p:txBody>
          <a:bodyPr wrap="square">
            <a:spAutoFit/>
          </a:bodyPr>
          <a:lstStyle/>
          <a:p>
            <a:pPr>
              <a:spcAft>
                <a:spcPts val="0"/>
              </a:spcAft>
              <a:buClr>
                <a:schemeClr val="accent6">
                  <a:lumMod val="50000"/>
                </a:schemeClr>
              </a:buClr>
            </a:pPr>
            <a:r>
              <a:rPr lang="en-US" sz="2320" b="1" dirty="0"/>
              <a:t>WATCH OUT!</a:t>
            </a:r>
          </a:p>
          <a:p>
            <a:pPr marL="517525" indent="-517525">
              <a:spcAft>
                <a:spcPts val="0"/>
              </a:spcAft>
              <a:buClr>
                <a:schemeClr val="accent6">
                  <a:lumMod val="50000"/>
                </a:schemeClr>
              </a:buClr>
              <a:buFont typeface="Wingdings 3" panose="05040102010807070707" pitchFamily="18" charset="2"/>
              <a:buChar char=""/>
            </a:pPr>
            <a:r>
              <a:rPr lang="en-US" sz="2320" dirty="0" smtClean="0"/>
              <a:t>It is vital that you are clear on the elements that make up profit revenue and cost for a business, and how these affect each other:</a:t>
            </a:r>
          </a:p>
          <a:p>
            <a:pPr marL="862013" indent="-344488">
              <a:spcAft>
                <a:spcPts val="0"/>
              </a:spcAft>
              <a:buClr>
                <a:schemeClr val="accent6">
                  <a:lumMod val="50000"/>
                </a:schemeClr>
              </a:buClr>
              <a:buFont typeface="Arial" panose="020B0604020202020204" pitchFamily="34" charset="0"/>
              <a:buChar char="•"/>
            </a:pPr>
            <a:r>
              <a:rPr lang="en-US" sz="2320" dirty="0" smtClean="0"/>
              <a:t>Profit is affected by changes in either cost or sales revenue.</a:t>
            </a:r>
          </a:p>
          <a:p>
            <a:pPr marL="862013" indent="-344488">
              <a:spcAft>
                <a:spcPts val="0"/>
              </a:spcAft>
              <a:buClr>
                <a:schemeClr val="accent6">
                  <a:lumMod val="50000"/>
                </a:schemeClr>
              </a:buClr>
              <a:buFont typeface="Arial" panose="020B0604020202020204" pitchFamily="34" charset="0"/>
              <a:buChar char="•"/>
            </a:pPr>
            <a:r>
              <a:rPr lang="en-US" sz="2320" dirty="0" smtClean="0"/>
              <a:t>Sales revenue is directly affected only by changes in sales volume or selling price, not by changing costs.</a:t>
            </a:r>
          </a:p>
          <a:p>
            <a:pPr marL="862013" indent="-344488">
              <a:spcAft>
                <a:spcPts val="0"/>
              </a:spcAft>
              <a:buClr>
                <a:schemeClr val="accent6">
                  <a:lumMod val="50000"/>
                </a:schemeClr>
              </a:buClr>
              <a:buFont typeface="Arial" panose="020B0604020202020204" pitchFamily="34" charset="0"/>
              <a:buChar char="•"/>
            </a:pPr>
            <a:r>
              <a:rPr lang="en-US" sz="2320" dirty="0" smtClean="0"/>
              <a:t>Increasing sales volume will increase costs because each unit sold incurs additional variable costs, and vice versa if volume is decreased.</a:t>
            </a:r>
          </a:p>
          <a:p>
            <a:pPr marL="862013" indent="-344488">
              <a:spcAft>
                <a:spcPts val="0"/>
              </a:spcAft>
              <a:buClr>
                <a:schemeClr val="accent6">
                  <a:lumMod val="50000"/>
                </a:schemeClr>
              </a:buClr>
              <a:buFont typeface="Arial" panose="020B0604020202020204" pitchFamily="34" charset="0"/>
              <a:buChar char="•"/>
            </a:pPr>
            <a:r>
              <a:rPr lang="en-US" sz="2320" dirty="0" smtClean="0"/>
              <a:t>A price cut may or may not increase sales volume. Market research may be needed to determine whether it will increase sales by enough to cover a price cut and increase sales revenue</a:t>
            </a:r>
            <a:endParaRPr lang="en-US" sz="2320" dirty="0"/>
          </a:p>
        </p:txBody>
      </p:sp>
      <p:sp>
        <p:nvSpPr>
          <p:cNvPr id="6" name="Title 1"/>
          <p:cNvSpPr>
            <a:spLocks noGrp="1"/>
          </p:cNvSpPr>
          <p:nvPr>
            <p:ph type="title"/>
          </p:nvPr>
        </p:nvSpPr>
        <p:spPr>
          <a:xfrm>
            <a:off x="35496" y="72008"/>
            <a:ext cx="7704856" cy="548680"/>
          </a:xfrm>
        </p:spPr>
        <p:txBody>
          <a:bodyPr>
            <a:noAutofit/>
          </a:bodyPr>
          <a:lstStyle/>
          <a:p>
            <a:r>
              <a:rPr lang="en-GB" sz="2500" dirty="0" smtClean="0"/>
              <a:t>16.3 </a:t>
            </a:r>
            <a:r>
              <a:rPr lang="en-GB" sz="2500" dirty="0"/>
              <a:t>– </a:t>
            </a:r>
            <a:r>
              <a:rPr lang="en-GB" sz="2500" dirty="0" smtClean="0"/>
              <a:t>Sales Volume – Increase Availability of the Product</a:t>
            </a:r>
            <a:endParaRPr lang="en-GB" sz="25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94</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830972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9510"/>
            <a:ext cx="8496944" cy="5647700"/>
          </a:xfrm>
          <a:prstGeom prst="rect">
            <a:avLst/>
          </a:prstGeom>
        </p:spPr>
        <p:txBody>
          <a:bodyPr wrap="square">
            <a:spAutoFit/>
          </a:bodyPr>
          <a:lstStyle/>
          <a:p>
            <a:pPr marL="465138" indent="-465138">
              <a:spcAft>
                <a:spcPts val="0"/>
              </a:spcAft>
              <a:buClr>
                <a:schemeClr val="accent6">
                  <a:lumMod val="50000"/>
                </a:schemeClr>
              </a:buClr>
              <a:buFont typeface="Wingdings 3" panose="05040102010807070707" pitchFamily="18" charset="2"/>
              <a:buChar char=""/>
            </a:pPr>
            <a:r>
              <a:rPr lang="en-US" sz="1900" dirty="0">
                <a:solidFill>
                  <a:srgbClr val="002060"/>
                </a:solidFill>
              </a:rPr>
              <a:t>Thomas and Andre met at college in Cambridge where they were studying for an NVQ in Vehicle Mechanics. They stayed friends after graduating and, after gaining a few years' experience, decided to set up their own garage: Cambridge Car Surgery Ltd. They rented space on an industrial estate in the north of the city and spent the little savings they had on buying spare parts and tools needed for vehicle maintenance, topping this up with a bank loan to cover their early running costs. </a:t>
            </a:r>
            <a:endParaRPr lang="en-US" sz="1900" dirty="0" smtClean="0">
              <a:solidFill>
                <a:srgbClr val="002060"/>
              </a:solidFill>
            </a:endParaRPr>
          </a:p>
          <a:p>
            <a:pPr marL="465138" indent="-465138">
              <a:spcAft>
                <a:spcPts val="0"/>
              </a:spcAft>
              <a:buClr>
                <a:schemeClr val="accent6">
                  <a:lumMod val="50000"/>
                </a:schemeClr>
              </a:buClr>
              <a:buFont typeface="Wingdings 3" panose="05040102010807070707" pitchFamily="18" charset="2"/>
              <a:buChar char=""/>
            </a:pPr>
            <a:r>
              <a:rPr lang="en-US" sz="1900" dirty="0" smtClean="0">
                <a:solidFill>
                  <a:srgbClr val="002060"/>
                </a:solidFill>
              </a:rPr>
              <a:t>The </a:t>
            </a:r>
            <a:r>
              <a:rPr lang="en-US" sz="1900" dirty="0">
                <a:solidFill>
                  <a:srgbClr val="002060"/>
                </a:solidFill>
              </a:rPr>
              <a:t>friends were pleased when they won a lucrative contract servicing the vehicles of a local taxi firm as this added to the income they made from local residents and passing </a:t>
            </a:r>
            <a:r>
              <a:rPr lang="en-US" sz="1900" dirty="0" smtClean="0">
                <a:solidFill>
                  <a:srgbClr val="002060"/>
                </a:solidFill>
              </a:rPr>
              <a:t>trade.</a:t>
            </a:r>
          </a:p>
          <a:p>
            <a:pPr marL="465138" indent="-465138">
              <a:spcAft>
                <a:spcPts val="0"/>
              </a:spcAft>
              <a:buClr>
                <a:schemeClr val="accent6">
                  <a:lumMod val="50000"/>
                </a:schemeClr>
              </a:buClr>
              <a:buFont typeface="Wingdings 3" panose="05040102010807070707" pitchFamily="18" charset="2"/>
              <a:buChar char=""/>
            </a:pPr>
            <a:r>
              <a:rPr lang="en-US" sz="1900" dirty="0" smtClean="0">
                <a:solidFill>
                  <a:srgbClr val="002060"/>
                </a:solidFill>
              </a:rPr>
              <a:t>Although </a:t>
            </a:r>
            <a:r>
              <a:rPr lang="en-US" sz="1900" dirty="0">
                <a:solidFill>
                  <a:srgbClr val="002060"/>
                </a:solidFill>
              </a:rPr>
              <a:t>their first year of trading was less profitable than they had hoped, both Thomas and Andre enjoyed the freedom of running their own business and making their own </a:t>
            </a:r>
            <a:r>
              <a:rPr lang="en-US" sz="1900" dirty="0" smtClean="0">
                <a:solidFill>
                  <a:srgbClr val="002060"/>
                </a:solidFill>
              </a:rPr>
              <a:t>decisions.</a:t>
            </a:r>
          </a:p>
          <a:p>
            <a:pPr marL="465138" indent="-465138">
              <a:spcAft>
                <a:spcPts val="0"/>
              </a:spcAft>
              <a:buClr>
                <a:schemeClr val="accent6">
                  <a:lumMod val="50000"/>
                </a:schemeClr>
              </a:buClr>
              <a:buFont typeface="Wingdings 3" panose="05040102010807070707" pitchFamily="18" charset="2"/>
              <a:buChar char=""/>
            </a:pPr>
            <a:r>
              <a:rPr lang="en-US" sz="1900" dirty="0" smtClean="0">
                <a:solidFill>
                  <a:srgbClr val="002060"/>
                </a:solidFill>
              </a:rPr>
              <a:t>In </a:t>
            </a:r>
            <a:r>
              <a:rPr lang="en-US" sz="1900" dirty="0">
                <a:solidFill>
                  <a:srgbClr val="002060"/>
                </a:solidFill>
              </a:rPr>
              <a:t>quiet moments the friends discussed their dream of owning a chain of garages across south-east England.</a:t>
            </a:r>
          </a:p>
          <a:p>
            <a:pPr marL="914400" indent="-412750">
              <a:spcAft>
                <a:spcPts val="0"/>
              </a:spcAft>
              <a:buClr>
                <a:schemeClr val="accent6">
                  <a:lumMod val="50000"/>
                </a:schemeClr>
              </a:buClr>
              <a:buFont typeface="+mj-lt"/>
              <a:buAutoNum type="arabicPeriod"/>
            </a:pPr>
            <a:r>
              <a:rPr lang="en-US" sz="1900" dirty="0" smtClean="0">
                <a:solidFill>
                  <a:srgbClr val="FF0000"/>
                </a:solidFill>
              </a:rPr>
              <a:t>Briefly </a:t>
            </a:r>
            <a:r>
              <a:rPr lang="en-US" sz="1900" dirty="0">
                <a:solidFill>
                  <a:srgbClr val="FF0000"/>
                </a:solidFill>
              </a:rPr>
              <a:t>explain two ways that Thomas and Andre could increase the profit made at the garage. (8 marks)</a:t>
            </a:r>
          </a:p>
          <a:p>
            <a:pPr marL="914400" indent="-412750">
              <a:spcAft>
                <a:spcPts val="0"/>
              </a:spcAft>
              <a:buClr>
                <a:schemeClr val="accent6">
                  <a:lumMod val="50000"/>
                </a:schemeClr>
              </a:buClr>
              <a:buFont typeface="+mj-lt"/>
              <a:buAutoNum type="arabicPeriod"/>
            </a:pPr>
            <a:r>
              <a:rPr lang="en-US" sz="1900" dirty="0" smtClean="0">
                <a:solidFill>
                  <a:srgbClr val="FF0000"/>
                </a:solidFill>
              </a:rPr>
              <a:t>Discuss </a:t>
            </a:r>
            <a:r>
              <a:rPr lang="en-US" sz="1900" dirty="0">
                <a:solidFill>
                  <a:srgbClr val="FF0000"/>
                </a:solidFill>
              </a:rPr>
              <a:t>the extent to which </a:t>
            </a:r>
            <a:r>
              <a:rPr lang="en-US" sz="1900" dirty="0" err="1">
                <a:solidFill>
                  <a:srgbClr val="FF0000"/>
                </a:solidFill>
              </a:rPr>
              <a:t>maximising</a:t>
            </a:r>
            <a:r>
              <a:rPr lang="en-US" sz="1900" dirty="0">
                <a:solidFill>
                  <a:srgbClr val="FF0000"/>
                </a:solidFill>
              </a:rPr>
              <a:t> profit is vital for Thomas and Andre. (12 marks) </a:t>
            </a:r>
          </a:p>
        </p:txBody>
      </p:sp>
      <p:sp>
        <p:nvSpPr>
          <p:cNvPr id="6" name="Title 1"/>
          <p:cNvSpPr>
            <a:spLocks noGrp="1"/>
          </p:cNvSpPr>
          <p:nvPr>
            <p:ph type="title"/>
          </p:nvPr>
        </p:nvSpPr>
        <p:spPr>
          <a:xfrm>
            <a:off x="35496" y="72008"/>
            <a:ext cx="7704856" cy="548680"/>
          </a:xfrm>
        </p:spPr>
        <p:txBody>
          <a:bodyPr>
            <a:noAutofit/>
          </a:bodyPr>
          <a:lstStyle/>
          <a:p>
            <a:r>
              <a:rPr lang="en-GB" sz="2500" dirty="0" smtClean="0"/>
              <a:t>16.3 </a:t>
            </a:r>
            <a:r>
              <a:rPr lang="en-GB" sz="2500" dirty="0"/>
              <a:t>– </a:t>
            </a:r>
            <a:r>
              <a:rPr lang="en-GB" sz="2500" dirty="0" smtClean="0"/>
              <a:t>Sales Volume – Increase Availability of the Product</a:t>
            </a:r>
            <a:endParaRPr lang="en-GB" sz="25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0874496"/>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4"/>
            </a:pPr>
            <a:r>
              <a:rPr lang="en-US" sz="2000" dirty="0" smtClean="0">
                <a:solidFill>
                  <a:srgbClr val="FF0000"/>
                </a:solidFill>
              </a:rPr>
              <a:t>(a</a:t>
            </a:r>
            <a:r>
              <a:rPr lang="en-US" sz="2000" dirty="0">
                <a:solidFill>
                  <a:srgbClr val="FF0000"/>
                </a:solidFill>
              </a:rPr>
              <a:t>) In 2012, it was reported that oil companies Esso and Shell had introduced a predatory pricing strategy for the sale of fuel in their petrol </a:t>
            </a:r>
            <a:r>
              <a:rPr lang="en-US" sz="2000" dirty="0" smtClean="0">
                <a:solidFill>
                  <a:srgbClr val="FF0000"/>
                </a:solidFill>
              </a:rPr>
              <a:t>stations.</a:t>
            </a:r>
            <a:br>
              <a:rPr lang="en-US" sz="2000" dirty="0" smtClean="0">
                <a:solidFill>
                  <a:srgbClr val="FF0000"/>
                </a:solidFill>
              </a:rPr>
            </a:br>
            <a:r>
              <a:rPr lang="en-US" sz="2000" dirty="0" smtClean="0">
                <a:solidFill>
                  <a:srgbClr val="FF0000"/>
                </a:solidFill>
              </a:rPr>
              <a:t>The </a:t>
            </a:r>
            <a:r>
              <a:rPr lang="en-US" sz="2000" b="1" dirty="0">
                <a:solidFill>
                  <a:srgbClr val="FF0000"/>
                </a:solidFill>
              </a:rPr>
              <a:t>main</a:t>
            </a:r>
            <a:r>
              <a:rPr lang="en-US" sz="2000" dirty="0">
                <a:solidFill>
                  <a:srgbClr val="FF0000"/>
                </a:solidFill>
              </a:rPr>
              <a:t> aim of predatory pricing is </a:t>
            </a:r>
            <a:r>
              <a:rPr lang="en-US" sz="2000" dirty="0" smtClean="0">
                <a:solidFill>
                  <a:srgbClr val="FF0000"/>
                </a:solidFill>
              </a:rPr>
              <a:t>to	(1</a:t>
            </a:r>
            <a:r>
              <a:rPr lang="en-US" sz="2000" dirty="0">
                <a:solidFill>
                  <a:srgbClr val="FF0000"/>
                </a:solidFill>
              </a:rPr>
              <a:t>)</a:t>
            </a:r>
          </a:p>
          <a:p>
            <a:pPr marL="862013" indent="-465138">
              <a:buClr>
                <a:schemeClr val="accent6">
                  <a:lumMod val="50000"/>
                </a:schemeClr>
              </a:buClr>
              <a:buFont typeface="+mj-lt"/>
              <a:buAutoNum type="alphaUcPeriod"/>
            </a:pPr>
            <a:r>
              <a:rPr lang="en-US" sz="2000" dirty="0" smtClean="0">
                <a:solidFill>
                  <a:srgbClr val="FF0000"/>
                </a:solidFill>
              </a:rPr>
              <a:t>Increase </a:t>
            </a:r>
            <a:r>
              <a:rPr lang="en-US" sz="2000" dirty="0">
                <a:solidFill>
                  <a:srgbClr val="FF0000"/>
                </a:solidFill>
              </a:rPr>
              <a:t>company profits</a:t>
            </a:r>
          </a:p>
          <a:p>
            <a:pPr marL="862013" indent="-465138">
              <a:buClr>
                <a:schemeClr val="accent6">
                  <a:lumMod val="50000"/>
                </a:schemeClr>
              </a:buClr>
              <a:buFont typeface="+mj-lt"/>
              <a:buAutoNum type="alphaUcPeriod"/>
            </a:pPr>
            <a:r>
              <a:rPr lang="en-US" sz="2000" dirty="0" smtClean="0">
                <a:solidFill>
                  <a:srgbClr val="FF0000"/>
                </a:solidFill>
              </a:rPr>
              <a:t>Force </a:t>
            </a:r>
            <a:r>
              <a:rPr lang="en-US" sz="2000" dirty="0">
                <a:solidFill>
                  <a:srgbClr val="FF0000"/>
                </a:solidFill>
              </a:rPr>
              <a:t>other companies out of business</a:t>
            </a:r>
            <a:endParaRPr lang="en-US" sz="2000" dirty="0" smtClean="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Charge </a:t>
            </a:r>
            <a:r>
              <a:rPr lang="en-US" sz="2000" dirty="0">
                <a:solidFill>
                  <a:srgbClr val="FF0000"/>
                </a:solidFill>
              </a:rPr>
              <a:t>customers a premium price</a:t>
            </a:r>
            <a:endParaRPr lang="en-US" sz="2000" dirty="0" smtClean="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Increase </a:t>
            </a:r>
            <a:r>
              <a:rPr lang="en-US" sz="2000" dirty="0">
                <a:solidFill>
                  <a:srgbClr val="FF0000"/>
                </a:solidFill>
              </a:rPr>
              <a:t>sales of competitors’ fuel</a:t>
            </a:r>
            <a:endParaRPr lang="en-US" sz="2000" dirty="0" smtClean="0">
              <a:solidFill>
                <a:srgbClr val="FF0000"/>
              </a:solidFill>
            </a:endParaRPr>
          </a:p>
          <a:p>
            <a:pPr marL="396875">
              <a:buClr>
                <a:schemeClr val="accent6">
                  <a:lumMod val="50000"/>
                </a:schemeClr>
              </a:buClr>
            </a:pPr>
            <a:r>
              <a:rPr lang="en-US" sz="2000" dirty="0" smtClean="0">
                <a:solidFill>
                  <a:srgbClr val="FF0000"/>
                </a:solidFill>
              </a:rPr>
              <a:t>Answer [  ]</a:t>
            </a:r>
            <a:r>
              <a:rPr lang="en-US" sz="2000" dirty="0">
                <a:solidFill>
                  <a:srgbClr val="FF0000"/>
                </a:solidFill>
              </a:rPr>
              <a:t/>
            </a:r>
            <a:br>
              <a:rPr lang="en-US" sz="2000" dirty="0">
                <a:solidFill>
                  <a:srgbClr val="FF0000"/>
                </a:solidFill>
              </a:rPr>
            </a:b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(3)</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4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January 2016</a:t>
            </a:r>
            <a:endParaRPr lang="en-GB" sz="3600" b="1" dirty="0" smtClean="0"/>
          </a:p>
        </p:txBody>
      </p:sp>
      <p:sp>
        <p:nvSpPr>
          <p:cNvPr id="4" name="TextBox 3">
            <a:hlinkClick r:id="rId3" action="ppaction://hlinkfile"/>
          </p:cNvPr>
          <p:cNvSpPr txBox="1"/>
          <p:nvPr/>
        </p:nvSpPr>
        <p:spPr>
          <a:xfrm>
            <a:off x="8363168" y="22995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74259455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January 2016</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923836532"/>
              </p:ext>
            </p:extLst>
          </p:nvPr>
        </p:nvGraphicFramePr>
        <p:xfrm>
          <a:off x="323528" y="1124744"/>
          <a:ext cx="8496945" cy="5323840"/>
        </p:xfrm>
        <a:graphic>
          <a:graphicData uri="http://schemas.openxmlformats.org/drawingml/2006/table">
            <a:tbl>
              <a:tblPr firstRow="1" bandRow="1">
                <a:tableStyleId>{5C22544A-7EE6-4342-B048-85BDC9FD1C3A}</a:tableStyleId>
              </a:tblPr>
              <a:tblGrid>
                <a:gridCol w="648072"/>
                <a:gridCol w="7056784"/>
                <a:gridCol w="792089"/>
              </a:tblGrid>
              <a:tr h="370840">
                <a:tc>
                  <a:txBody>
                    <a:bodyPr/>
                    <a:lstStyle/>
                    <a:p>
                      <a:r>
                        <a:rPr lang="en-GB" sz="1450" dirty="0" smtClean="0">
                          <a:latin typeface="Arial" panose="020B0604020202020204" pitchFamily="34" charset="0"/>
                          <a:cs typeface="Arial" panose="020B0604020202020204" pitchFamily="34" charset="0"/>
                        </a:rPr>
                        <a:t>4 (a)</a:t>
                      </a:r>
                      <a:endParaRPr lang="en-GB" sz="1450" dirty="0">
                        <a:latin typeface="Arial" panose="020B0604020202020204" pitchFamily="34" charset="0"/>
                        <a:cs typeface="Arial" panose="020B0604020202020204" pitchFamily="34" charset="0"/>
                      </a:endParaRPr>
                    </a:p>
                  </a:txBody>
                  <a:tcPr/>
                </a:tc>
                <a:tc>
                  <a:txBody>
                    <a:bodyPr/>
                    <a:lstStyle/>
                    <a:p>
                      <a:r>
                        <a:rPr lang="en-US" sz="1450" dirty="0" smtClean="0">
                          <a:latin typeface="Arial" panose="020B0604020202020204" pitchFamily="34" charset="0"/>
                          <a:cs typeface="Arial" panose="020B0604020202020204" pitchFamily="34" charset="0"/>
                        </a:rPr>
                        <a:t>Answer: B - force other companies out of business</a:t>
                      </a:r>
                      <a:endParaRPr lang="en-GB" sz="1450" dirty="0">
                        <a:latin typeface="Arial" panose="020B0604020202020204" pitchFamily="34" charset="0"/>
                        <a:cs typeface="Arial" panose="020B0604020202020204" pitchFamily="34" charset="0"/>
                      </a:endParaRPr>
                    </a:p>
                  </a:txBody>
                  <a:tcPr/>
                </a:tc>
                <a:tc>
                  <a:txBody>
                    <a:bodyPr/>
                    <a:lstStyle/>
                    <a:p>
                      <a:pPr algn="ctr"/>
                      <a:r>
                        <a:rPr lang="en-GB" sz="1450" dirty="0" smtClean="0">
                          <a:latin typeface="Arial" panose="020B0604020202020204" pitchFamily="34" charset="0"/>
                          <a:cs typeface="Arial" panose="020B0604020202020204" pitchFamily="34" charset="0"/>
                        </a:rPr>
                        <a:t>1</a:t>
                      </a:r>
                      <a:endParaRPr lang="en-GB" sz="1450" dirty="0">
                        <a:latin typeface="Arial" panose="020B0604020202020204" pitchFamily="34" charset="0"/>
                        <a:cs typeface="Arial" panose="020B0604020202020204" pitchFamily="34" charset="0"/>
                      </a:endParaRPr>
                    </a:p>
                  </a:txBody>
                  <a:tcPr/>
                </a:tc>
              </a:tr>
              <a:tr h="370840">
                <a:tc>
                  <a:txBody>
                    <a:bodyPr/>
                    <a:lstStyle/>
                    <a:p>
                      <a:r>
                        <a:rPr lang="en-GB" sz="1450" dirty="0" smtClean="0">
                          <a:latin typeface="Arial" panose="020B0604020202020204" pitchFamily="34" charset="0"/>
                          <a:cs typeface="Arial" panose="020B0604020202020204" pitchFamily="34" charset="0"/>
                        </a:rPr>
                        <a:t>4 (b)</a:t>
                      </a:r>
                      <a:endParaRPr lang="en-GB" sz="1450" dirty="0">
                        <a:latin typeface="Arial" panose="020B0604020202020204" pitchFamily="34" charset="0"/>
                        <a:cs typeface="Arial" panose="020B0604020202020204" pitchFamily="34" charset="0"/>
                      </a:endParaRPr>
                    </a:p>
                  </a:txBody>
                  <a:tcPr/>
                </a:tc>
                <a:tc>
                  <a:txBody>
                    <a:bodyPr/>
                    <a:lstStyle/>
                    <a:p>
                      <a:r>
                        <a:rPr lang="en-US" sz="145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Definition of predatory pricing: When a business sells goods</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or services at a very low price or below cost price.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As huge multinational companies Esso and Shell are likely</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to be able to take low or no profits for a much longer time</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than smaller competitors.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Rivals will exit the market and this will enable Esso and</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Shell to increase their own market share and eventually</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enable them to charge higher prices. (1)</a:t>
                      </a:r>
                    </a:p>
                    <a:p>
                      <a:pPr marL="0" indent="0">
                        <a:buClr>
                          <a:schemeClr val="accent6">
                            <a:lumMod val="50000"/>
                          </a:schemeClr>
                        </a:buClr>
                        <a:buFont typeface="Courier New" panose="02070309020205020404" pitchFamily="49" charset="0"/>
                        <a:buNone/>
                      </a:pPr>
                      <a:r>
                        <a:rPr lang="en-US" sz="1450" b="1" dirty="0" smtClean="0">
                          <a:latin typeface="Arial" panose="020B0604020202020204" pitchFamily="34" charset="0"/>
                          <a:cs typeface="Arial" panose="020B0604020202020204" pitchFamily="34" charset="0"/>
                        </a:rPr>
                        <a:t>Alternatively, up to two of the marks above can be achieved by explaining (not defining) distracters, for example</a:t>
                      </a:r>
                      <a:r>
                        <a:rPr lang="en-US" sz="1450" dirty="0" smtClean="0">
                          <a:latin typeface="Arial" panose="020B0604020202020204" pitchFamily="34" charset="0"/>
                          <a:cs typeface="Arial" panose="020B0604020202020204" pitchFamily="34" charset="0"/>
                        </a:rPr>
                        <a:t>:</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A is incorrect because in the short term predatory prices will</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generate very low or no profits and some companies are</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prepared to make a loss to put a competitor out of</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business.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C is incorrect because predatory pricing means very low</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prices so consumers will not be asked to pay premium</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prices for the duration of any predatory pricing campaign.</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D is incorrect because predatory prices are so low that</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consumers will not need to switch to competitors fuel as</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Esso and Shell fuel is so affordable. (1)</a:t>
                      </a:r>
                    </a:p>
                    <a:p>
                      <a:pPr marL="0" indent="0">
                        <a:buClr>
                          <a:schemeClr val="accent6">
                            <a:lumMod val="50000"/>
                          </a:schemeClr>
                        </a:buClr>
                        <a:buFont typeface="Courier New" panose="02070309020205020404" pitchFamily="49" charset="0"/>
                        <a:buNone/>
                      </a:pPr>
                      <a:endParaRPr lang="en-US" sz="1450" b="0"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450" b="0" dirty="0" smtClean="0">
                          <a:latin typeface="Arial" panose="020B0604020202020204" pitchFamily="34" charset="0"/>
                          <a:cs typeface="Arial" panose="020B0604020202020204" pitchFamily="34" charset="0"/>
                        </a:rPr>
                        <a:t>Any acceptable answer that shows selective</a:t>
                      </a:r>
                      <a:r>
                        <a:rPr lang="en-US" sz="1450" b="0" baseline="0" dirty="0" smtClean="0">
                          <a:latin typeface="Arial" panose="020B0604020202020204" pitchFamily="34" charset="0"/>
                          <a:cs typeface="Arial" panose="020B0604020202020204" pitchFamily="34" charset="0"/>
                        </a:rPr>
                        <a:t> </a:t>
                      </a:r>
                      <a:r>
                        <a:rPr lang="en-US" sz="1450" b="0" dirty="0" smtClean="0">
                          <a:latin typeface="Arial" panose="020B0604020202020204" pitchFamily="34" charset="0"/>
                          <a:cs typeface="Arial" panose="020B0604020202020204" pitchFamily="34" charset="0"/>
                        </a:rPr>
                        <a:t>knowledge/ understanding/ application and/or development.</a:t>
                      </a:r>
                    </a:p>
                    <a:p>
                      <a:pPr marL="0" indent="0">
                        <a:buClr>
                          <a:schemeClr val="accent6">
                            <a:lumMod val="50000"/>
                          </a:schemeClr>
                        </a:buClr>
                        <a:buFont typeface="Courier New" panose="02070309020205020404" pitchFamily="49" charset="0"/>
                        <a:buNone/>
                      </a:pPr>
                      <a:endParaRPr lang="en-US" sz="1450" b="1"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450" b="1" dirty="0" smtClean="0">
                          <a:latin typeface="Arial" panose="020B0604020202020204" pitchFamily="34" charset="0"/>
                          <a:cs typeface="Arial" panose="020B0604020202020204" pitchFamily="34" charset="0"/>
                        </a:rPr>
                        <a:t>N.B. up to 2 marks out of 3 may be gained for part (b) if</a:t>
                      </a:r>
                      <a:r>
                        <a:rPr lang="en-US" sz="1450" b="1" baseline="0" dirty="0" smtClean="0">
                          <a:latin typeface="Arial" panose="020B0604020202020204" pitchFamily="34" charset="0"/>
                          <a:cs typeface="Arial" panose="020B0604020202020204" pitchFamily="34" charset="0"/>
                        </a:rPr>
                        <a:t> </a:t>
                      </a:r>
                      <a:r>
                        <a:rPr lang="en-US" sz="1450" b="1" dirty="0" smtClean="0">
                          <a:latin typeface="Arial" panose="020B0604020202020204" pitchFamily="34" charset="0"/>
                          <a:cs typeface="Arial" panose="020B0604020202020204" pitchFamily="34" charset="0"/>
                        </a:rPr>
                        <a:t>part (a) is incorrect.</a:t>
                      </a:r>
                      <a:endParaRPr lang="en-GB" sz="1450" b="1" dirty="0">
                        <a:latin typeface="Arial" panose="020B0604020202020204" pitchFamily="34" charset="0"/>
                        <a:cs typeface="Arial" panose="020B0604020202020204" pitchFamily="34" charset="0"/>
                      </a:endParaRPr>
                    </a:p>
                  </a:txBody>
                  <a:tcPr/>
                </a:tc>
                <a:tc>
                  <a:txBody>
                    <a:bodyPr/>
                    <a:lstStyle/>
                    <a:p>
                      <a:pPr algn="ctr"/>
                      <a:r>
                        <a:rPr lang="en-GB" sz="1450" dirty="0" smtClean="0">
                          <a:latin typeface="Arial" panose="020B0604020202020204" pitchFamily="34" charset="0"/>
                          <a:cs typeface="Arial" panose="020B0604020202020204" pitchFamily="34" charset="0"/>
                        </a:rPr>
                        <a:t>1-3</a:t>
                      </a: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r>
                        <a:rPr lang="en-GB" sz="1450" dirty="0" smtClean="0">
                          <a:latin typeface="Arial" panose="020B0604020202020204" pitchFamily="34" charset="0"/>
                          <a:cs typeface="Arial" panose="020B0604020202020204" pitchFamily="34" charset="0"/>
                        </a:rPr>
                        <a:t>(Total</a:t>
                      </a:r>
                      <a:r>
                        <a:rPr lang="en-GB" sz="1450" baseline="0" dirty="0" smtClean="0">
                          <a:latin typeface="Arial" panose="020B0604020202020204" pitchFamily="34" charset="0"/>
                          <a:cs typeface="Arial" panose="020B0604020202020204" pitchFamily="34" charset="0"/>
                        </a:rPr>
                        <a:t> 4)</a:t>
                      </a:r>
                      <a:endParaRPr lang="en-GB" sz="145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44285002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324535"/>
          </a:xfrm>
          <a:prstGeom prst="rect">
            <a:avLst/>
          </a:prstGeom>
        </p:spPr>
        <p:txBody>
          <a:bodyPr wrap="square">
            <a:spAutoFit/>
          </a:bodyPr>
          <a:lstStyle/>
          <a:p>
            <a:pPr marL="457200" indent="-457200">
              <a:buClr>
                <a:schemeClr val="accent6">
                  <a:lumMod val="50000"/>
                </a:schemeClr>
              </a:buClr>
              <a:buFont typeface="+mj-lt"/>
              <a:buAutoNum type="arabicPeriod" startAt="4"/>
            </a:pPr>
            <a:r>
              <a:rPr lang="en-US" sz="2000" dirty="0" smtClean="0">
                <a:solidFill>
                  <a:srgbClr val="FF0000"/>
                </a:solidFill>
              </a:rPr>
              <a:t>The </a:t>
            </a:r>
            <a:r>
              <a:rPr lang="en-US" sz="2000" dirty="0">
                <a:solidFill>
                  <a:srgbClr val="FF0000"/>
                </a:solidFill>
              </a:rPr>
              <a:t>Small Business Service of HSBC advises some of its new business clients to use cost-plus pricing</a:t>
            </a:r>
            <a:r>
              <a:rPr lang="en-US" sz="2000" dirty="0" smtClean="0">
                <a:solidFill>
                  <a:srgbClr val="FF0000"/>
                </a:solidFill>
              </a:rPr>
              <a:t>.</a:t>
            </a:r>
            <a:br>
              <a:rPr lang="en-US" sz="2000" dirty="0" smtClean="0">
                <a:solidFill>
                  <a:srgbClr val="FF0000"/>
                </a:solidFill>
              </a:rPr>
            </a:br>
            <a:r>
              <a:rPr lang="en-US" sz="2000" dirty="0" smtClean="0">
                <a:solidFill>
                  <a:srgbClr val="FF0000"/>
                </a:solidFill>
              </a:rPr>
              <a:t>(</a:t>
            </a:r>
            <a:r>
              <a:rPr lang="en-US" sz="2000" dirty="0">
                <a:solidFill>
                  <a:srgbClr val="FF0000"/>
                </a:solidFill>
              </a:rPr>
              <a:t>a) A new business might use cost-plus pricing because </a:t>
            </a:r>
            <a:r>
              <a:rPr lang="en-US" sz="2000" dirty="0" smtClean="0">
                <a:solidFill>
                  <a:srgbClr val="FF0000"/>
                </a:solidFill>
              </a:rPr>
              <a:t>it	(1</a:t>
            </a:r>
            <a:r>
              <a:rPr lang="en-US" sz="2000" dirty="0">
                <a:solidFill>
                  <a:srgbClr val="FF0000"/>
                </a:solidFill>
              </a:rPr>
              <a:t>)</a:t>
            </a:r>
          </a:p>
          <a:p>
            <a:pPr marL="862013" indent="-465138">
              <a:buClr>
                <a:schemeClr val="accent6">
                  <a:lumMod val="50000"/>
                </a:schemeClr>
              </a:buClr>
              <a:buFont typeface="+mj-lt"/>
              <a:buAutoNum type="alphaUcPeriod"/>
            </a:pPr>
            <a:r>
              <a:rPr lang="en-US" sz="2000" dirty="0" smtClean="0">
                <a:solidFill>
                  <a:srgbClr val="FF0000"/>
                </a:solidFill>
              </a:rPr>
              <a:t>Sets the correct market price</a:t>
            </a:r>
            <a:endParaRPr lang="en-US" sz="2000" dirty="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Considers hidden costs</a:t>
            </a:r>
          </a:p>
          <a:p>
            <a:pPr marL="862013" indent="-465138">
              <a:buClr>
                <a:schemeClr val="accent6">
                  <a:lumMod val="50000"/>
                </a:schemeClr>
              </a:buClr>
              <a:buFont typeface="+mj-lt"/>
              <a:buAutoNum type="alphaUcPeriod"/>
            </a:pPr>
            <a:r>
              <a:rPr lang="en-US" sz="2000" dirty="0" smtClean="0">
                <a:solidFill>
                  <a:srgbClr val="FF0000"/>
                </a:solidFill>
              </a:rPr>
              <a:t>Is easy to administer</a:t>
            </a:r>
          </a:p>
          <a:p>
            <a:pPr marL="862013" indent="-465138">
              <a:buClr>
                <a:schemeClr val="accent6">
                  <a:lumMod val="50000"/>
                </a:schemeClr>
              </a:buClr>
              <a:buFont typeface="+mj-lt"/>
              <a:buAutoNum type="alphaUcPeriod"/>
            </a:pPr>
            <a:r>
              <a:rPr lang="en-US" sz="2000" dirty="0" smtClean="0">
                <a:solidFill>
                  <a:srgbClr val="FF0000"/>
                </a:solidFill>
              </a:rPr>
              <a:t>Guarantees a business makes a profit</a:t>
            </a:r>
          </a:p>
          <a:p>
            <a:pPr marL="396875">
              <a:buClr>
                <a:schemeClr val="accent6">
                  <a:lumMod val="50000"/>
                </a:schemeClr>
              </a:buClr>
            </a:pPr>
            <a:r>
              <a:rPr lang="en-US" sz="2000" dirty="0" smtClean="0">
                <a:solidFill>
                  <a:srgbClr val="FF0000"/>
                </a:solidFill>
              </a:rPr>
              <a:t>Answer [  ]</a:t>
            </a:r>
            <a:r>
              <a:rPr lang="en-US" sz="2000" dirty="0">
                <a:solidFill>
                  <a:srgbClr val="FF0000"/>
                </a:solidFill>
              </a:rPr>
              <a:t/>
            </a:r>
            <a:br>
              <a:rPr lang="en-US" sz="2000" dirty="0">
                <a:solidFill>
                  <a:srgbClr val="FF0000"/>
                </a:solidFill>
              </a:rPr>
            </a:b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(3)</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4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May 2015</a:t>
            </a:r>
            <a:endParaRPr lang="en-GB" sz="3600" b="1" dirty="0" smtClean="0"/>
          </a:p>
        </p:txBody>
      </p:sp>
      <p:sp>
        <p:nvSpPr>
          <p:cNvPr id="5" name="TextBox 4">
            <a:hlinkClick r:id="rId3" action="ppaction://hlinkfile"/>
          </p:cNvPr>
          <p:cNvSpPr txBox="1"/>
          <p:nvPr/>
        </p:nvSpPr>
        <p:spPr>
          <a:xfrm>
            <a:off x="8363168" y="22995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56189357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January 2016</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956106038"/>
              </p:ext>
            </p:extLst>
          </p:nvPr>
        </p:nvGraphicFramePr>
        <p:xfrm>
          <a:off x="323528" y="1124744"/>
          <a:ext cx="8496945" cy="5388864"/>
        </p:xfrm>
        <a:graphic>
          <a:graphicData uri="http://schemas.openxmlformats.org/drawingml/2006/table">
            <a:tbl>
              <a:tblPr firstRow="1" bandRow="1">
                <a:tableStyleId>{5C22544A-7EE6-4342-B048-85BDC9FD1C3A}</a:tableStyleId>
              </a:tblPr>
              <a:tblGrid>
                <a:gridCol w="648072"/>
                <a:gridCol w="7056784"/>
                <a:gridCol w="792089"/>
              </a:tblGrid>
              <a:tr h="370840">
                <a:tc>
                  <a:txBody>
                    <a:bodyPr/>
                    <a:lstStyle/>
                    <a:p>
                      <a:r>
                        <a:rPr lang="en-GB" sz="1220" dirty="0" smtClean="0">
                          <a:latin typeface="Arial" panose="020B0604020202020204" pitchFamily="34" charset="0"/>
                          <a:cs typeface="Arial" panose="020B0604020202020204" pitchFamily="34" charset="0"/>
                        </a:rPr>
                        <a:t>4 (a)</a:t>
                      </a:r>
                      <a:endParaRPr lang="en-GB" sz="1220" dirty="0">
                        <a:latin typeface="Arial" panose="020B0604020202020204" pitchFamily="34" charset="0"/>
                        <a:cs typeface="Arial" panose="020B0604020202020204" pitchFamily="34" charset="0"/>
                      </a:endParaRPr>
                    </a:p>
                  </a:txBody>
                  <a:tcPr/>
                </a:tc>
                <a:tc>
                  <a:txBody>
                    <a:bodyPr/>
                    <a:lstStyle/>
                    <a:p>
                      <a:r>
                        <a:rPr lang="en-US" sz="1220" b="0" dirty="0" err="1" smtClean="0">
                          <a:latin typeface="Arial" panose="020B0604020202020204" pitchFamily="34" charset="0"/>
                          <a:cs typeface="Arial" panose="020B0604020202020204" pitchFamily="34" charset="0"/>
                        </a:rPr>
                        <a:t>usiness</a:t>
                      </a:r>
                      <a:r>
                        <a:rPr lang="en-US" sz="1220" b="0" dirty="0" smtClean="0">
                          <a:latin typeface="Arial" panose="020B0604020202020204" pitchFamily="34" charset="0"/>
                          <a:cs typeface="Arial" panose="020B0604020202020204" pitchFamily="34" charset="0"/>
                        </a:rPr>
                        <a:t> clients to use cost-plus pricing</a:t>
                      </a:r>
                    </a:p>
                    <a:p>
                      <a:r>
                        <a:rPr lang="en-US" sz="1220" b="0" dirty="0" smtClean="0">
                          <a:latin typeface="Arial" panose="020B0604020202020204" pitchFamily="34" charset="0"/>
                          <a:cs typeface="Arial" panose="020B0604020202020204" pitchFamily="34" charset="0"/>
                        </a:rPr>
                        <a:t>(a) A new business might use cost plus pricing because it:</a:t>
                      </a:r>
                    </a:p>
                    <a:p>
                      <a:r>
                        <a:rPr lang="en-US" sz="1220" b="0" dirty="0" smtClean="0">
                          <a:latin typeface="Arial" panose="020B0604020202020204" pitchFamily="34" charset="0"/>
                          <a:cs typeface="Arial" panose="020B0604020202020204" pitchFamily="34" charset="0"/>
                        </a:rPr>
                        <a:t>Answer: C – is easy to administer</a:t>
                      </a:r>
                      <a:endParaRPr lang="en-GB" sz="1220" b="0" dirty="0">
                        <a:latin typeface="Arial" panose="020B0604020202020204" pitchFamily="34" charset="0"/>
                        <a:cs typeface="Arial" panose="020B0604020202020204" pitchFamily="34" charset="0"/>
                      </a:endParaRPr>
                    </a:p>
                  </a:txBody>
                  <a:tcPr/>
                </a:tc>
                <a:tc>
                  <a:txBody>
                    <a:bodyPr/>
                    <a:lstStyle/>
                    <a:p>
                      <a:pPr algn="ctr"/>
                      <a:r>
                        <a:rPr lang="en-GB" sz="1220" dirty="0" smtClean="0">
                          <a:latin typeface="Arial" panose="020B0604020202020204" pitchFamily="34" charset="0"/>
                          <a:cs typeface="Arial" panose="020B0604020202020204" pitchFamily="34" charset="0"/>
                        </a:rPr>
                        <a:t>1</a:t>
                      </a:r>
                      <a:endParaRPr lang="en-GB" sz="1220" dirty="0">
                        <a:latin typeface="Arial" panose="020B0604020202020204" pitchFamily="34" charset="0"/>
                        <a:cs typeface="Arial" panose="020B0604020202020204" pitchFamily="34" charset="0"/>
                      </a:endParaRPr>
                    </a:p>
                  </a:txBody>
                  <a:tcPr/>
                </a:tc>
              </a:tr>
              <a:tr h="370840">
                <a:tc>
                  <a:txBody>
                    <a:bodyPr/>
                    <a:lstStyle/>
                    <a:p>
                      <a:r>
                        <a:rPr lang="en-GB" sz="1220" dirty="0" smtClean="0">
                          <a:latin typeface="Arial" panose="020B0604020202020204" pitchFamily="34" charset="0"/>
                          <a:cs typeface="Arial" panose="020B0604020202020204" pitchFamily="34" charset="0"/>
                        </a:rPr>
                        <a:t>4 (b)</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Cost plus pricing takes all the known costs of production and adds a percentage mark up to calculate the selling</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price. (1)</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Cost plus pricing uses a relatively simple formulaic approach</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to pricing and does not need expensive/time consuming</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research into market conditions. (1)</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It is easy to administer because pricing can be calculated quickly, invoices can be checked and approved easily and quickly which mean less time and money is spent on</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administration (1 mark)</a:t>
                      </a:r>
                    </a:p>
                    <a:p>
                      <a:pPr marL="0" indent="0">
                        <a:buClr>
                          <a:schemeClr val="accent6">
                            <a:lumMod val="50000"/>
                          </a:schemeClr>
                        </a:buClr>
                        <a:buFont typeface="Courier New" panose="02070309020205020404" pitchFamily="49" charset="0"/>
                        <a:buNone/>
                      </a:pPr>
                      <a:r>
                        <a:rPr lang="en-US" sz="1220" b="1" dirty="0" smtClean="0">
                          <a:latin typeface="Arial" panose="020B0604020202020204" pitchFamily="34" charset="0"/>
                          <a:cs typeface="Arial" panose="020B0604020202020204" pitchFamily="34" charset="0"/>
                        </a:rPr>
                        <a:t>Alternatively, up to two of the marks above can be achieved by explaining (not defining) distracters, for example</a:t>
                      </a:r>
                      <a:r>
                        <a:rPr lang="en-US" sz="1220" dirty="0" smtClean="0">
                          <a:latin typeface="Arial" panose="020B0604020202020204" pitchFamily="34" charset="0"/>
                          <a:cs typeface="Arial" panose="020B0604020202020204" pitchFamily="34" charset="0"/>
                        </a:rPr>
                        <a:t>:</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A is incorrect - cost plus pricing cannot always get the</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market price correct because it does not take into account</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whether customers are making purchasing decisions based</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on price alone, for example, if customers are counting the</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pennies the price may be too high or for some goods</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customers are prepared to pay more and the price may</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make the goods appear lower value.</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B is incorrect because hidden costs such as rent, lighting,</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etc. are not always taken into account when calculating</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gross profit and these can may be missed off when using a</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cost plus pricing strategy. (1)</a:t>
                      </a:r>
                    </a:p>
                    <a:p>
                      <a:pPr marL="285750" indent="-285750">
                        <a:buClr>
                          <a:schemeClr val="accent6">
                            <a:lumMod val="50000"/>
                          </a:schemeClr>
                        </a:buClr>
                        <a:buFont typeface="Courier New" panose="02070309020205020404" pitchFamily="49" charset="0"/>
                        <a:buChar char="o"/>
                      </a:pPr>
                      <a:r>
                        <a:rPr lang="en-US" sz="1220" dirty="0" smtClean="0">
                          <a:latin typeface="Arial" panose="020B0604020202020204" pitchFamily="34" charset="0"/>
                          <a:cs typeface="Arial" panose="020B0604020202020204" pitchFamily="34" charset="0"/>
                        </a:rPr>
                        <a:t>D is incorrect because if the price is not set at a level where</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customers will buy there may be low/no sales that are not</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enough to cover overheads and no profits will be made;</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there has to be high enough sales to break even before the</a:t>
                      </a:r>
                      <a:r>
                        <a:rPr lang="en-US" sz="1220" baseline="0" dirty="0" smtClean="0">
                          <a:latin typeface="Arial" panose="020B0604020202020204" pitchFamily="34" charset="0"/>
                          <a:cs typeface="Arial" panose="020B0604020202020204" pitchFamily="34" charset="0"/>
                        </a:rPr>
                        <a:t> </a:t>
                      </a:r>
                      <a:r>
                        <a:rPr lang="en-US" sz="1220" dirty="0" smtClean="0">
                          <a:latin typeface="Arial" panose="020B0604020202020204" pitchFamily="34" charset="0"/>
                          <a:cs typeface="Arial" panose="020B0604020202020204" pitchFamily="34" charset="0"/>
                        </a:rPr>
                        <a:t>business makes any profit (1)</a:t>
                      </a:r>
                    </a:p>
                    <a:p>
                      <a:pPr marL="285750" indent="-285750">
                        <a:buClr>
                          <a:schemeClr val="accent6">
                            <a:lumMod val="50000"/>
                          </a:schemeClr>
                        </a:buClr>
                        <a:buFont typeface="Courier New" panose="02070309020205020404" pitchFamily="49" charset="0"/>
                        <a:buChar char="o"/>
                      </a:pPr>
                      <a:endParaRPr lang="en-US" sz="1220" b="0"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220" b="0" dirty="0" smtClean="0">
                          <a:latin typeface="Arial" panose="020B0604020202020204" pitchFamily="34" charset="0"/>
                          <a:cs typeface="Arial" panose="020B0604020202020204" pitchFamily="34" charset="0"/>
                        </a:rPr>
                        <a:t>Any acceptable answer that shows selective</a:t>
                      </a:r>
                      <a:r>
                        <a:rPr lang="en-US" sz="1220" b="0" baseline="0" dirty="0" smtClean="0">
                          <a:latin typeface="Arial" panose="020B0604020202020204" pitchFamily="34" charset="0"/>
                          <a:cs typeface="Arial" panose="020B0604020202020204" pitchFamily="34" charset="0"/>
                        </a:rPr>
                        <a:t> </a:t>
                      </a:r>
                      <a:r>
                        <a:rPr lang="en-US" sz="1220" b="0" dirty="0" smtClean="0">
                          <a:latin typeface="Arial" panose="020B0604020202020204" pitchFamily="34" charset="0"/>
                          <a:cs typeface="Arial" panose="020B0604020202020204" pitchFamily="34" charset="0"/>
                        </a:rPr>
                        <a:t>knowledge/ understanding/ application and/or development.</a:t>
                      </a:r>
                    </a:p>
                    <a:p>
                      <a:pPr marL="0" indent="0">
                        <a:buClr>
                          <a:schemeClr val="accent6">
                            <a:lumMod val="50000"/>
                          </a:schemeClr>
                        </a:buClr>
                        <a:buFont typeface="Courier New" panose="02070309020205020404" pitchFamily="49" charset="0"/>
                        <a:buNone/>
                      </a:pPr>
                      <a:endParaRPr lang="en-US" sz="1220" b="1"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220" b="1" dirty="0" smtClean="0">
                          <a:latin typeface="Arial" panose="020B0604020202020204" pitchFamily="34" charset="0"/>
                          <a:cs typeface="Arial" panose="020B0604020202020204" pitchFamily="34" charset="0"/>
                        </a:rPr>
                        <a:t>N.B. up to 2 marks out of 3 may be gained for part (b) if</a:t>
                      </a:r>
                      <a:r>
                        <a:rPr lang="en-US" sz="1220" b="1" baseline="0" dirty="0" smtClean="0">
                          <a:latin typeface="Arial" panose="020B0604020202020204" pitchFamily="34" charset="0"/>
                          <a:cs typeface="Arial" panose="020B0604020202020204" pitchFamily="34" charset="0"/>
                        </a:rPr>
                        <a:t> </a:t>
                      </a:r>
                      <a:r>
                        <a:rPr lang="en-US" sz="1220" b="1" dirty="0" smtClean="0">
                          <a:latin typeface="Arial" panose="020B0604020202020204" pitchFamily="34" charset="0"/>
                          <a:cs typeface="Arial" panose="020B0604020202020204" pitchFamily="34" charset="0"/>
                        </a:rPr>
                        <a:t>part (a) is incorrect.</a:t>
                      </a:r>
                      <a:endParaRPr lang="en-GB" sz="1220" b="1" dirty="0">
                        <a:latin typeface="Arial" panose="020B0604020202020204" pitchFamily="34" charset="0"/>
                        <a:cs typeface="Arial" panose="020B0604020202020204" pitchFamily="34" charset="0"/>
                      </a:endParaRPr>
                    </a:p>
                  </a:txBody>
                  <a:tcPr/>
                </a:tc>
                <a:tc>
                  <a:txBody>
                    <a:bodyPr/>
                    <a:lstStyle/>
                    <a:p>
                      <a:pPr algn="ctr"/>
                      <a:r>
                        <a:rPr lang="en-GB" sz="1220" dirty="0" smtClean="0">
                          <a:latin typeface="Arial" panose="020B0604020202020204" pitchFamily="34" charset="0"/>
                          <a:cs typeface="Arial" panose="020B0604020202020204" pitchFamily="34" charset="0"/>
                        </a:rPr>
                        <a:t>1-3</a:t>
                      </a: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endParaRPr lang="en-GB" sz="1220" dirty="0" smtClean="0">
                        <a:latin typeface="Arial" panose="020B0604020202020204" pitchFamily="34" charset="0"/>
                        <a:cs typeface="Arial" panose="020B0604020202020204" pitchFamily="34" charset="0"/>
                      </a:endParaRPr>
                    </a:p>
                    <a:p>
                      <a:pPr algn="ctr"/>
                      <a:r>
                        <a:rPr lang="en-GB" sz="1220" dirty="0" smtClean="0">
                          <a:latin typeface="Arial" panose="020B0604020202020204" pitchFamily="34" charset="0"/>
                          <a:cs typeface="Arial" panose="020B0604020202020204" pitchFamily="34" charset="0"/>
                        </a:rPr>
                        <a:t>(Total</a:t>
                      </a:r>
                      <a:r>
                        <a:rPr lang="en-GB" sz="1220" baseline="0" dirty="0" smtClean="0">
                          <a:latin typeface="Arial" panose="020B0604020202020204" pitchFamily="34" charset="0"/>
                          <a:cs typeface="Arial" panose="020B0604020202020204" pitchFamily="34" charset="0"/>
                        </a:rPr>
                        <a:t> 4)</a:t>
                      </a:r>
                      <a:endParaRPr lang="en-GB" sz="122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43483866"/>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6"/>
            </a:pPr>
            <a:r>
              <a:rPr lang="en-US" sz="2000" dirty="0">
                <a:solidFill>
                  <a:srgbClr val="FF0000"/>
                </a:solidFill>
              </a:rPr>
              <a:t>In 2013 the worldwide supply of rice decreased by almost 15</a:t>
            </a:r>
            <a:r>
              <a:rPr lang="en-US" sz="2000" dirty="0" smtClean="0">
                <a:solidFill>
                  <a:srgbClr val="FF0000"/>
                </a:solidFill>
              </a:rPr>
              <a:t>%.</a:t>
            </a:r>
            <a:br>
              <a:rPr lang="en-US" sz="2000" dirty="0" smtClean="0">
                <a:solidFill>
                  <a:srgbClr val="FF0000"/>
                </a:solidFill>
              </a:rPr>
            </a:br>
            <a:r>
              <a:rPr lang="en-US" sz="2000" dirty="0" smtClean="0">
                <a:solidFill>
                  <a:srgbClr val="FF0000"/>
                </a:solidFill>
              </a:rPr>
              <a:t>(</a:t>
            </a:r>
            <a:r>
              <a:rPr lang="en-US" sz="2000" dirty="0">
                <a:solidFill>
                  <a:srgbClr val="FF0000"/>
                </a:solidFill>
              </a:rPr>
              <a:t>a) Which </a:t>
            </a:r>
            <a:r>
              <a:rPr lang="en-US" sz="2000" b="1" dirty="0">
                <a:solidFill>
                  <a:srgbClr val="FF0000"/>
                </a:solidFill>
              </a:rPr>
              <a:t>one</a:t>
            </a:r>
            <a:r>
              <a:rPr lang="en-US" sz="2000" dirty="0">
                <a:solidFill>
                  <a:srgbClr val="FF0000"/>
                </a:solidFill>
              </a:rPr>
              <a:t> of the following is the </a:t>
            </a:r>
            <a:r>
              <a:rPr lang="en-US" sz="2000" b="1" dirty="0">
                <a:solidFill>
                  <a:srgbClr val="FF0000"/>
                </a:solidFill>
              </a:rPr>
              <a:t>most likely </a:t>
            </a:r>
            <a:r>
              <a:rPr lang="en-US" sz="2000" dirty="0">
                <a:solidFill>
                  <a:srgbClr val="FF0000"/>
                </a:solidFill>
              </a:rPr>
              <a:t>reason for </a:t>
            </a:r>
            <a:r>
              <a:rPr lang="en-US" sz="2000" dirty="0" smtClean="0">
                <a:solidFill>
                  <a:srgbClr val="FF0000"/>
                </a:solidFill>
              </a:rPr>
              <a:t>this  (1</a:t>
            </a:r>
            <a:r>
              <a:rPr lang="en-US" sz="2000" dirty="0">
                <a:solidFill>
                  <a:srgbClr val="FF0000"/>
                </a:solidFill>
              </a:rPr>
              <a:t>)</a:t>
            </a:r>
          </a:p>
          <a:p>
            <a:pPr marL="862013" indent="-465138">
              <a:buClr>
                <a:schemeClr val="accent6">
                  <a:lumMod val="50000"/>
                </a:schemeClr>
              </a:buClr>
              <a:buFont typeface="+mj-lt"/>
              <a:buAutoNum type="alphaUcPeriod"/>
            </a:pPr>
            <a:r>
              <a:rPr lang="en-US" sz="2000" dirty="0" smtClean="0">
                <a:solidFill>
                  <a:srgbClr val="FF0000"/>
                </a:solidFill>
              </a:rPr>
              <a:t>The world price of Rice increased</a:t>
            </a:r>
            <a:endParaRPr lang="en-US" sz="2000" dirty="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Storms and floods across Asia destroyed crops</a:t>
            </a:r>
          </a:p>
          <a:p>
            <a:pPr marL="862013" indent="-465138">
              <a:buClr>
                <a:schemeClr val="accent6">
                  <a:lumMod val="50000"/>
                </a:schemeClr>
              </a:buClr>
              <a:buFont typeface="+mj-lt"/>
              <a:buAutoNum type="alphaUcPeriod"/>
            </a:pPr>
            <a:r>
              <a:rPr lang="en-US" sz="2000" dirty="0" smtClean="0">
                <a:solidFill>
                  <a:srgbClr val="FF0000"/>
                </a:solidFill>
              </a:rPr>
              <a:t>Genetically </a:t>
            </a:r>
            <a:r>
              <a:rPr lang="en-US" sz="2000" dirty="0">
                <a:solidFill>
                  <a:srgbClr val="FF0000"/>
                </a:solidFill>
              </a:rPr>
              <a:t>modified crops reduced loss from disease</a:t>
            </a:r>
            <a:endParaRPr lang="en-US" sz="2000" dirty="0" smtClean="0">
              <a:solidFill>
                <a:srgbClr val="FF0000"/>
              </a:solidFill>
            </a:endParaRPr>
          </a:p>
          <a:p>
            <a:pPr marL="862013" indent="-465138">
              <a:buClr>
                <a:schemeClr val="accent6">
                  <a:lumMod val="50000"/>
                </a:schemeClr>
              </a:buClr>
              <a:buFont typeface="+mj-lt"/>
              <a:buAutoNum type="alphaUcPeriod"/>
            </a:pPr>
            <a:r>
              <a:rPr lang="en-US" sz="2000" dirty="0">
                <a:solidFill>
                  <a:srgbClr val="FF0000"/>
                </a:solidFill>
              </a:rPr>
              <a:t>The EU increased subsidies to rice farmers</a:t>
            </a:r>
            <a:endParaRPr lang="en-US" sz="2000" dirty="0" smtClean="0">
              <a:solidFill>
                <a:srgbClr val="FF0000"/>
              </a:solidFill>
            </a:endParaRPr>
          </a:p>
          <a:p>
            <a:pPr marL="396875">
              <a:buClr>
                <a:schemeClr val="accent6">
                  <a:lumMod val="50000"/>
                </a:schemeClr>
              </a:buClr>
            </a:pPr>
            <a:r>
              <a:rPr lang="en-US" sz="2000" dirty="0" smtClean="0">
                <a:solidFill>
                  <a:srgbClr val="FF0000"/>
                </a:solidFill>
              </a:rPr>
              <a:t>Answer [  ]</a:t>
            </a:r>
            <a:r>
              <a:rPr lang="en-US" sz="2000" dirty="0">
                <a:solidFill>
                  <a:srgbClr val="FF0000"/>
                </a:solidFill>
              </a:rPr>
              <a:t/>
            </a:r>
            <a:br>
              <a:rPr lang="en-US" sz="2000" dirty="0">
                <a:solidFill>
                  <a:srgbClr val="FF0000"/>
                </a:solidFill>
              </a:rPr>
            </a:b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(3)</a:t>
            </a:r>
          </a:p>
          <a:p>
            <a:pPr>
              <a:buClr>
                <a:schemeClr val="accent6">
                  <a:lumMod val="50000"/>
                </a:schemeClr>
              </a:buClr>
            </a:pPr>
            <a:r>
              <a:rPr lang="en-US" sz="2000" dirty="0" smtClean="0">
                <a:solidFill>
                  <a:srgbClr val="FF0000"/>
                </a:solidFill>
              </a:rPr>
              <a:t>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4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May 2015</a:t>
            </a:r>
            <a:endParaRPr lang="en-GB" sz="3600" b="1" dirty="0" smtClean="0"/>
          </a:p>
        </p:txBody>
      </p:sp>
      <p:sp>
        <p:nvSpPr>
          <p:cNvPr id="5" name="TextBox 4">
            <a:hlinkClick r:id="rId3" action="ppaction://hlinkfile"/>
          </p:cNvPr>
          <p:cNvSpPr txBox="1"/>
          <p:nvPr/>
        </p:nvSpPr>
        <p:spPr>
          <a:xfrm>
            <a:off x="8363168" y="22995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691259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a:t>
            </a:r>
            <a:r>
              <a:rPr lang="en-US" sz="3600" dirty="0">
                <a:effectLst/>
              </a:rPr>
              <a:t>May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76260950"/>
              </p:ext>
            </p:extLst>
          </p:nvPr>
        </p:nvGraphicFramePr>
        <p:xfrm>
          <a:off x="323528" y="1124744"/>
          <a:ext cx="8496945" cy="5554980"/>
        </p:xfrm>
        <a:graphic>
          <a:graphicData uri="http://schemas.openxmlformats.org/drawingml/2006/table">
            <a:tbl>
              <a:tblPr firstRow="1" bandRow="1">
                <a:tableStyleId>{5C22544A-7EE6-4342-B048-85BDC9FD1C3A}</a:tableStyleId>
              </a:tblPr>
              <a:tblGrid>
                <a:gridCol w="648072"/>
                <a:gridCol w="7056784"/>
                <a:gridCol w="792089"/>
              </a:tblGrid>
              <a:tr h="370840">
                <a:tc>
                  <a:txBody>
                    <a:bodyPr/>
                    <a:lstStyle/>
                    <a:p>
                      <a:r>
                        <a:rPr lang="en-GB" sz="1450" dirty="0" smtClean="0">
                          <a:latin typeface="Arial" panose="020B0604020202020204" pitchFamily="34" charset="0"/>
                          <a:cs typeface="Arial" panose="020B0604020202020204" pitchFamily="34" charset="0"/>
                        </a:rPr>
                        <a:t>6 (a)</a:t>
                      </a:r>
                      <a:endParaRPr lang="en-GB" sz="1450" dirty="0">
                        <a:latin typeface="Arial" panose="020B0604020202020204" pitchFamily="34" charset="0"/>
                        <a:cs typeface="Arial" panose="020B0604020202020204" pitchFamily="34" charset="0"/>
                      </a:endParaRPr>
                    </a:p>
                  </a:txBody>
                  <a:tcPr/>
                </a:tc>
                <a:tc>
                  <a:txBody>
                    <a:bodyPr/>
                    <a:lstStyle/>
                    <a:p>
                      <a:r>
                        <a:rPr lang="en-US" sz="1450" b="0" dirty="0" smtClean="0">
                          <a:latin typeface="Arial" panose="020B0604020202020204" pitchFamily="34" charset="0"/>
                          <a:cs typeface="Arial" panose="020B0604020202020204" pitchFamily="34" charset="0"/>
                        </a:rPr>
                        <a:t>In 2013 the worldwide supply of rice decreased by almost 15%.</a:t>
                      </a:r>
                    </a:p>
                    <a:p>
                      <a:r>
                        <a:rPr lang="en-US" sz="1450" b="0" dirty="0" smtClean="0">
                          <a:latin typeface="Arial" panose="020B0604020202020204" pitchFamily="34" charset="0"/>
                          <a:cs typeface="Arial" panose="020B0604020202020204" pitchFamily="34" charset="0"/>
                        </a:rPr>
                        <a:t>Which one of the following is the most likely reason for this?</a:t>
                      </a:r>
                    </a:p>
                    <a:p>
                      <a:r>
                        <a:rPr lang="en-US" sz="1450" b="1" dirty="0" smtClean="0">
                          <a:latin typeface="Arial" panose="020B0604020202020204" pitchFamily="34" charset="0"/>
                          <a:cs typeface="Arial" panose="020B0604020202020204" pitchFamily="34" charset="0"/>
                        </a:rPr>
                        <a:t>Answer: B – Storms and floods across Asia destroying</a:t>
                      </a:r>
                      <a:r>
                        <a:rPr lang="en-US" sz="1450" b="1" baseline="0" dirty="0" smtClean="0">
                          <a:latin typeface="Arial" panose="020B0604020202020204" pitchFamily="34" charset="0"/>
                          <a:cs typeface="Arial" panose="020B0604020202020204" pitchFamily="34" charset="0"/>
                        </a:rPr>
                        <a:t> </a:t>
                      </a:r>
                      <a:r>
                        <a:rPr lang="en-US" sz="1450" b="1" dirty="0" smtClean="0">
                          <a:latin typeface="Arial" panose="020B0604020202020204" pitchFamily="34" charset="0"/>
                          <a:cs typeface="Arial" panose="020B0604020202020204" pitchFamily="34" charset="0"/>
                        </a:rPr>
                        <a:t>crops</a:t>
                      </a:r>
                      <a:endParaRPr lang="en-GB" sz="1450" b="1" dirty="0">
                        <a:latin typeface="Arial" panose="020B0604020202020204" pitchFamily="34" charset="0"/>
                        <a:cs typeface="Arial" panose="020B0604020202020204" pitchFamily="34" charset="0"/>
                      </a:endParaRPr>
                    </a:p>
                  </a:txBody>
                  <a:tcPr/>
                </a:tc>
                <a:tc>
                  <a:txBody>
                    <a:bodyPr/>
                    <a:lstStyle/>
                    <a:p>
                      <a:pPr algn="ctr"/>
                      <a:r>
                        <a:rPr lang="en-GB" sz="1450" dirty="0" smtClean="0">
                          <a:latin typeface="Arial" panose="020B0604020202020204" pitchFamily="34" charset="0"/>
                          <a:cs typeface="Arial" panose="020B0604020202020204" pitchFamily="34" charset="0"/>
                        </a:rPr>
                        <a:t>1</a:t>
                      </a:r>
                      <a:endParaRPr lang="en-GB" sz="1450" dirty="0">
                        <a:latin typeface="Arial" panose="020B0604020202020204" pitchFamily="34" charset="0"/>
                        <a:cs typeface="Arial" panose="020B0604020202020204" pitchFamily="34" charset="0"/>
                      </a:endParaRPr>
                    </a:p>
                  </a:txBody>
                  <a:tcPr/>
                </a:tc>
              </a:tr>
              <a:tr h="370840">
                <a:tc>
                  <a:txBody>
                    <a:bodyPr/>
                    <a:lstStyle/>
                    <a:p>
                      <a:r>
                        <a:rPr lang="en-GB" sz="1450" dirty="0" smtClean="0">
                          <a:latin typeface="Arial" panose="020B0604020202020204" pitchFamily="34" charset="0"/>
                          <a:cs typeface="Arial" panose="020B0604020202020204" pitchFamily="34" charset="0"/>
                        </a:rPr>
                        <a:t>6 (b)</a:t>
                      </a:r>
                      <a:endParaRPr lang="en-GB" sz="1450" dirty="0">
                        <a:latin typeface="Arial" panose="020B0604020202020204" pitchFamily="34" charset="0"/>
                        <a:cs typeface="Arial" panose="020B0604020202020204" pitchFamily="34" charset="0"/>
                      </a:endParaRPr>
                    </a:p>
                  </a:txBody>
                  <a:tcPr/>
                </a:tc>
                <a:tc>
                  <a:txBody>
                    <a:bodyPr/>
                    <a:lstStyle/>
                    <a:p>
                      <a:r>
                        <a:rPr lang="en-US" sz="145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Supply is the total amount of a good or service that</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producers are willing and able to supply at a given price at</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a given time.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Weather and climate are non-price factors that can affect</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supply.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Storms and floods can wash away crop plantations which</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could mean the loss of a whole growing season, depending</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on the time of year of the floods. (1)</a:t>
                      </a:r>
                    </a:p>
                    <a:p>
                      <a:pPr marL="0" indent="0">
                        <a:buClr>
                          <a:schemeClr val="accent6">
                            <a:lumMod val="50000"/>
                          </a:schemeClr>
                        </a:buClr>
                        <a:buFont typeface="Courier New" panose="02070309020205020404" pitchFamily="49" charset="0"/>
                        <a:buNone/>
                      </a:pPr>
                      <a:r>
                        <a:rPr lang="en-US" sz="1450" b="1" dirty="0" smtClean="0">
                          <a:latin typeface="Arial" panose="020B0604020202020204" pitchFamily="34" charset="0"/>
                          <a:cs typeface="Arial" panose="020B0604020202020204" pitchFamily="34" charset="0"/>
                        </a:rPr>
                        <a:t>Alternatively, up to two of the marks above can be achieved by explaining (not defining) distracters, for example</a:t>
                      </a:r>
                      <a:r>
                        <a:rPr lang="en-US" sz="1450" dirty="0" smtClean="0">
                          <a:latin typeface="Arial" panose="020B0604020202020204" pitchFamily="34" charset="0"/>
                          <a:cs typeface="Arial" panose="020B0604020202020204" pitchFamily="34" charset="0"/>
                        </a:rPr>
                        <a:t>:</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A is incorrect because an increase in the worldwide price Rice would (all other things being equal) lead to an increase</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in the quantity supplied because an increase in price would</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be an incentive for growers to plant more rice and increase</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supply.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C is incorrect because the use of genetically modified crops</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is designed to prevent loss from disease, which would</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increase yield and therefore supply. (1)</a:t>
                      </a:r>
                    </a:p>
                    <a:p>
                      <a:pPr marL="285750" indent="-285750">
                        <a:buClr>
                          <a:schemeClr val="accent6">
                            <a:lumMod val="50000"/>
                          </a:schemeClr>
                        </a:buClr>
                        <a:buFont typeface="Courier New" panose="02070309020205020404" pitchFamily="49" charset="0"/>
                        <a:buChar char="o"/>
                      </a:pPr>
                      <a:r>
                        <a:rPr lang="en-US" sz="1450" dirty="0" smtClean="0">
                          <a:latin typeface="Arial" panose="020B0604020202020204" pitchFamily="34" charset="0"/>
                          <a:cs typeface="Arial" panose="020B0604020202020204" pitchFamily="34" charset="0"/>
                        </a:rPr>
                        <a:t>D is incorrect because subsidies to EU farmers would be an</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incentive to increase planting of more rice crops which</a:t>
                      </a:r>
                      <a:r>
                        <a:rPr lang="en-US" sz="1450" baseline="0" dirty="0" smtClean="0">
                          <a:latin typeface="Arial" panose="020B0604020202020204" pitchFamily="34" charset="0"/>
                          <a:cs typeface="Arial" panose="020B0604020202020204" pitchFamily="34" charset="0"/>
                        </a:rPr>
                        <a:t> </a:t>
                      </a:r>
                      <a:r>
                        <a:rPr lang="en-US" sz="1450" dirty="0" smtClean="0">
                          <a:latin typeface="Arial" panose="020B0604020202020204" pitchFamily="34" charset="0"/>
                          <a:cs typeface="Arial" panose="020B0604020202020204" pitchFamily="34" charset="0"/>
                        </a:rPr>
                        <a:t>would lead to an aggregate increase in supply. (1)</a:t>
                      </a:r>
                    </a:p>
                    <a:p>
                      <a:pPr marL="0" indent="0">
                        <a:buClr>
                          <a:schemeClr val="accent6">
                            <a:lumMod val="50000"/>
                          </a:schemeClr>
                        </a:buClr>
                        <a:buFont typeface="Courier New" panose="02070309020205020404" pitchFamily="49" charset="0"/>
                        <a:buNone/>
                      </a:pPr>
                      <a:endParaRPr lang="en-US" sz="1000" b="0"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450" b="0" dirty="0" smtClean="0">
                          <a:latin typeface="Arial" panose="020B0604020202020204" pitchFamily="34" charset="0"/>
                          <a:cs typeface="Arial" panose="020B0604020202020204" pitchFamily="34" charset="0"/>
                        </a:rPr>
                        <a:t>Any acceptable answer that shows selective</a:t>
                      </a:r>
                      <a:r>
                        <a:rPr lang="en-US" sz="1450" b="0" baseline="0" dirty="0" smtClean="0">
                          <a:latin typeface="Arial" panose="020B0604020202020204" pitchFamily="34" charset="0"/>
                          <a:cs typeface="Arial" panose="020B0604020202020204" pitchFamily="34" charset="0"/>
                        </a:rPr>
                        <a:t> </a:t>
                      </a:r>
                      <a:r>
                        <a:rPr lang="en-US" sz="1450" b="0" dirty="0" smtClean="0">
                          <a:latin typeface="Arial" panose="020B0604020202020204" pitchFamily="34" charset="0"/>
                          <a:cs typeface="Arial" panose="020B0604020202020204" pitchFamily="34" charset="0"/>
                        </a:rPr>
                        <a:t>knowledge/ understanding/ application and/or development.</a:t>
                      </a:r>
                    </a:p>
                    <a:p>
                      <a:pPr marL="0" indent="0">
                        <a:buClr>
                          <a:schemeClr val="accent6">
                            <a:lumMod val="50000"/>
                          </a:schemeClr>
                        </a:buClr>
                        <a:buFont typeface="Courier New" panose="02070309020205020404" pitchFamily="49" charset="0"/>
                        <a:buNone/>
                      </a:pPr>
                      <a:endParaRPr lang="en-US" sz="900" b="1"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450" b="1" dirty="0" smtClean="0">
                          <a:latin typeface="Arial" panose="020B0604020202020204" pitchFamily="34" charset="0"/>
                          <a:cs typeface="Arial" panose="020B0604020202020204" pitchFamily="34" charset="0"/>
                        </a:rPr>
                        <a:t>N.B. up to 2 marks out of 3 may be gained for part (b) if</a:t>
                      </a:r>
                      <a:r>
                        <a:rPr lang="en-US" sz="1450" b="1" baseline="0" dirty="0" smtClean="0">
                          <a:latin typeface="Arial" panose="020B0604020202020204" pitchFamily="34" charset="0"/>
                          <a:cs typeface="Arial" panose="020B0604020202020204" pitchFamily="34" charset="0"/>
                        </a:rPr>
                        <a:t> </a:t>
                      </a:r>
                      <a:r>
                        <a:rPr lang="en-US" sz="1450" b="1" dirty="0" smtClean="0">
                          <a:latin typeface="Arial" panose="020B0604020202020204" pitchFamily="34" charset="0"/>
                          <a:cs typeface="Arial" panose="020B0604020202020204" pitchFamily="34" charset="0"/>
                        </a:rPr>
                        <a:t>part (a) is incorrect.</a:t>
                      </a:r>
                      <a:endParaRPr lang="en-GB" sz="1450" b="1" dirty="0">
                        <a:latin typeface="Arial" panose="020B0604020202020204" pitchFamily="34" charset="0"/>
                        <a:cs typeface="Arial" panose="020B0604020202020204" pitchFamily="34" charset="0"/>
                      </a:endParaRPr>
                    </a:p>
                  </a:txBody>
                  <a:tcPr/>
                </a:tc>
                <a:tc>
                  <a:txBody>
                    <a:bodyPr/>
                    <a:lstStyle/>
                    <a:p>
                      <a:pPr algn="ctr"/>
                      <a:r>
                        <a:rPr lang="en-GB" sz="1450" dirty="0" smtClean="0">
                          <a:latin typeface="Arial" panose="020B0604020202020204" pitchFamily="34" charset="0"/>
                          <a:cs typeface="Arial" panose="020B0604020202020204" pitchFamily="34" charset="0"/>
                        </a:rPr>
                        <a:t>1-3</a:t>
                      </a: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endParaRPr lang="en-GB" sz="1450" dirty="0" smtClean="0">
                        <a:latin typeface="Arial" panose="020B0604020202020204" pitchFamily="34" charset="0"/>
                        <a:cs typeface="Arial" panose="020B0604020202020204" pitchFamily="34" charset="0"/>
                      </a:endParaRPr>
                    </a:p>
                    <a:p>
                      <a:pPr algn="ctr"/>
                      <a:r>
                        <a:rPr lang="en-GB" sz="1450" dirty="0" smtClean="0">
                          <a:latin typeface="Arial" panose="020B0604020202020204" pitchFamily="34" charset="0"/>
                          <a:cs typeface="Arial" panose="020B0604020202020204" pitchFamily="34" charset="0"/>
                        </a:rPr>
                        <a:t>(Total</a:t>
                      </a:r>
                      <a:r>
                        <a:rPr lang="en-GB" sz="1450" baseline="0" dirty="0" smtClean="0">
                          <a:latin typeface="Arial" panose="020B0604020202020204" pitchFamily="34" charset="0"/>
                          <a:cs typeface="Arial" panose="020B0604020202020204" pitchFamily="34" charset="0"/>
                        </a:rPr>
                        <a:t> 4)</a:t>
                      </a:r>
                      <a:endParaRPr lang="en-GB" sz="145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279761961"/>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586145"/>
          </a:xfrm>
          <a:prstGeom prst="rect">
            <a:avLst/>
          </a:prstGeom>
        </p:spPr>
        <p:txBody>
          <a:bodyPr wrap="square">
            <a:spAutoFit/>
          </a:bodyPr>
          <a:lstStyle/>
          <a:p>
            <a:pPr>
              <a:buClr>
                <a:schemeClr val="accent6">
                  <a:lumMod val="50000"/>
                </a:schemeClr>
              </a:buClr>
            </a:pPr>
            <a:r>
              <a:rPr lang="en-US" sz="2100" b="1" dirty="0">
                <a:solidFill>
                  <a:srgbClr val="FF0000"/>
                </a:solidFill>
              </a:rPr>
              <a:t>Marvin – </a:t>
            </a:r>
            <a:r>
              <a:rPr lang="en-US" sz="2100" b="1" dirty="0" err="1">
                <a:solidFill>
                  <a:srgbClr val="FF0000"/>
                </a:solidFill>
              </a:rPr>
              <a:t>Mr</a:t>
            </a:r>
            <a:r>
              <a:rPr lang="en-US" sz="2100" b="1" dirty="0">
                <a:solidFill>
                  <a:srgbClr val="FF0000"/>
                </a:solidFill>
              </a:rPr>
              <a:t> Motivator!</a:t>
            </a:r>
          </a:p>
          <a:p>
            <a:pPr>
              <a:buClr>
                <a:schemeClr val="accent6">
                  <a:lumMod val="50000"/>
                </a:schemeClr>
              </a:buClr>
            </a:pPr>
            <a:r>
              <a:rPr lang="en-US" sz="2100" dirty="0">
                <a:solidFill>
                  <a:srgbClr val="FF0000"/>
                </a:solidFill>
              </a:rPr>
              <a:t>As a teenager, Marvin Burton battled with his weight. By the time Marvin left school he was 16 stone (100 </a:t>
            </a:r>
            <a:r>
              <a:rPr lang="en-US" sz="2100" dirty="0" err="1">
                <a:solidFill>
                  <a:srgbClr val="FF0000"/>
                </a:solidFill>
              </a:rPr>
              <a:t>kgs</a:t>
            </a:r>
            <a:r>
              <a:rPr lang="en-US" sz="2100" dirty="0">
                <a:solidFill>
                  <a:srgbClr val="FF0000"/>
                </a:solidFill>
              </a:rPr>
              <a:t>), so he decided to work in the fitness industry to try and help overcome his weight problem. Marvin worked in a number of roles from gym receptionist, aerobics instructor, personal trainer, to the Director of Fitness on a cruise ship – teaching and training over 2,000 passengers</a:t>
            </a:r>
            <a:r>
              <a:rPr lang="en-US" sz="2100" dirty="0" smtClean="0">
                <a:solidFill>
                  <a:srgbClr val="FF0000"/>
                </a:solidFill>
              </a:rPr>
              <a:t>!</a:t>
            </a:r>
            <a:endParaRPr lang="en-US" sz="2100" dirty="0">
              <a:solidFill>
                <a:srgbClr val="FF0000"/>
              </a:solidFill>
            </a:endParaRPr>
          </a:p>
          <a:p>
            <a:pPr>
              <a:buClr>
                <a:schemeClr val="accent6">
                  <a:lumMod val="50000"/>
                </a:schemeClr>
              </a:buClr>
            </a:pPr>
            <a:r>
              <a:rPr lang="en-US" sz="2100" dirty="0">
                <a:solidFill>
                  <a:srgbClr val="FF0000"/>
                </a:solidFill>
              </a:rPr>
              <a:t>As an essential part of his professional development, Marvin studied and often undertook training in areas such as sports massage therapy, diet and nutrition and anatomy</a:t>
            </a:r>
            <a:r>
              <a:rPr lang="en-US" sz="2100" dirty="0" smtClean="0">
                <a:solidFill>
                  <a:srgbClr val="FF0000"/>
                </a:solidFill>
              </a:rPr>
              <a:t>.</a:t>
            </a:r>
            <a:endParaRPr lang="en-US" sz="2100" dirty="0">
              <a:solidFill>
                <a:srgbClr val="FF0000"/>
              </a:solidFill>
            </a:endParaRPr>
          </a:p>
          <a:p>
            <a:pPr>
              <a:buClr>
                <a:schemeClr val="accent6">
                  <a:lumMod val="50000"/>
                </a:schemeClr>
              </a:buClr>
            </a:pPr>
            <a:r>
              <a:rPr lang="en-US" sz="2100" dirty="0">
                <a:solidFill>
                  <a:srgbClr val="FF0000"/>
                </a:solidFill>
              </a:rPr>
              <a:t>In 2008, Marvin started his own fitness company, Advanced Conditioning Ltd. He often worked with professional sports people on a one-to-one basis. Marvin also ran group exercise classes. Since much of his work required him to be flexible, he set up an office at home. When Marvin needed a fitness studio or large equipment for his clients, he simply hired it, often from well-known health club chains, such as Virgin Active</a:t>
            </a:r>
            <a:r>
              <a:rPr lang="en-US" sz="2100" dirty="0" smtClean="0">
                <a:solidFill>
                  <a:srgbClr val="FF0000"/>
                </a:solidFill>
              </a:rPr>
              <a:t>.</a:t>
            </a:r>
            <a:endParaRPr lang="en-US" sz="21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June 2014</a:t>
            </a:r>
            <a:endParaRPr lang="en-GB" sz="3600" b="1" dirty="0" smtClean="0"/>
          </a:p>
        </p:txBody>
      </p:sp>
      <p:sp>
        <p:nvSpPr>
          <p:cNvPr id="5" name="TextBox 4">
            <a:hlinkClick r:id="rId3" action="ppaction://hlinkfile"/>
          </p:cNvPr>
          <p:cNvSpPr txBox="1"/>
          <p:nvPr/>
        </p:nvSpPr>
        <p:spPr>
          <a:xfrm>
            <a:off x="8363168" y="2204864"/>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058834807"/>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447645"/>
          </a:xfrm>
          <a:prstGeom prst="rect">
            <a:avLst/>
          </a:prstGeom>
        </p:spPr>
        <p:txBody>
          <a:bodyPr wrap="square">
            <a:spAutoFit/>
          </a:bodyPr>
          <a:lstStyle/>
          <a:p>
            <a:pPr>
              <a:buClr>
                <a:schemeClr val="accent6">
                  <a:lumMod val="50000"/>
                </a:schemeClr>
              </a:buClr>
            </a:pPr>
            <a:r>
              <a:rPr lang="en-US" sz="1740" dirty="0" smtClean="0">
                <a:solidFill>
                  <a:srgbClr val="FF0000"/>
                </a:solidFill>
              </a:rPr>
              <a:t>Since </a:t>
            </a:r>
            <a:r>
              <a:rPr lang="en-US" sz="1740" dirty="0">
                <a:solidFill>
                  <a:srgbClr val="FF0000"/>
                </a:solidFill>
              </a:rPr>
              <a:t>2011, Marvin has teamed up with four other self-employed professional sports trainers, a masseur and a chef, to provide exclusive well-being stay away breaks. The team, operating collectively as Fitness Retreat Ltd, hire luxury countryside venues such as The Lindens, in Dorset. The Lindens is a fabulous 18th century manor house which has a heated swimming pool, all-weather tennis courts and acres of amazing woodland and gardens – the perfect setting for a great fitness getaway</a:t>
            </a:r>
            <a:r>
              <a:rPr lang="en-US" sz="1740" dirty="0" smtClean="0">
                <a:solidFill>
                  <a:srgbClr val="FF0000"/>
                </a:solidFill>
              </a:rPr>
              <a:t>.</a:t>
            </a:r>
            <a:endParaRPr lang="en-US" sz="1740" dirty="0">
              <a:solidFill>
                <a:srgbClr val="FF0000"/>
              </a:solidFill>
            </a:endParaRPr>
          </a:p>
          <a:p>
            <a:pPr>
              <a:buClr>
                <a:schemeClr val="accent6">
                  <a:lumMod val="50000"/>
                </a:schemeClr>
              </a:buClr>
            </a:pPr>
            <a:r>
              <a:rPr lang="en-US" sz="1740" dirty="0">
                <a:solidFill>
                  <a:srgbClr val="FF0000"/>
                </a:solidFill>
              </a:rPr>
              <a:t>Fitness Retreat Ltd offers its breaks across the UK for four or seven days. Those who attend learn about exercise, nutrition, motivation, recovery and general well-being. The team use well-proven methods to achieve great results in weight loss and fat burn. There have been many happy clients who achieved their targets. One client, sales manager Lucy Adamson, commented: “I wanted to lose two stone for my wedding. I tried for a long time but found it hard. When I started work with Marvin it seemed as though we didn’t have to do all of the things that I was trying. I looked forward to the sessions and the weight came off easily</a:t>
            </a:r>
            <a:r>
              <a:rPr lang="en-US" sz="1740" dirty="0" smtClean="0">
                <a:solidFill>
                  <a:srgbClr val="FF0000"/>
                </a:solidFill>
              </a:rPr>
              <a:t>”</a:t>
            </a:r>
            <a:endParaRPr lang="en-US" sz="1740" dirty="0">
              <a:solidFill>
                <a:srgbClr val="FF0000"/>
              </a:solidFill>
            </a:endParaRPr>
          </a:p>
          <a:p>
            <a:pPr>
              <a:buClr>
                <a:schemeClr val="accent6">
                  <a:lumMod val="50000"/>
                </a:schemeClr>
              </a:buClr>
            </a:pPr>
            <a:r>
              <a:rPr lang="en-US" sz="1740" dirty="0">
                <a:solidFill>
                  <a:srgbClr val="FF0000"/>
                </a:solidFill>
              </a:rPr>
              <a:t>Marvin is first and foremost an international fitness educator, working as a consultant to all major health chains and a number of sports clubs. “I call him the Guru, he’s a legend and makes me laugh. I can’t believe how much he knows” said Matt Richards of Derby County Football Club</a:t>
            </a:r>
            <a:r>
              <a:rPr lang="en-US" sz="1740" dirty="0" smtClean="0">
                <a:solidFill>
                  <a:srgbClr val="FF0000"/>
                </a:solidFill>
              </a:rPr>
              <a:t>.</a:t>
            </a:r>
            <a:endParaRPr lang="en-US" sz="1740" dirty="0">
              <a:solidFill>
                <a:srgbClr val="FF0000"/>
              </a:solidFill>
            </a:endParaRPr>
          </a:p>
          <a:p>
            <a:pPr>
              <a:buClr>
                <a:schemeClr val="accent6">
                  <a:lumMod val="50000"/>
                </a:schemeClr>
              </a:buClr>
            </a:pPr>
            <a:r>
              <a:rPr lang="en-US" sz="1740" dirty="0">
                <a:solidFill>
                  <a:srgbClr val="FF0000"/>
                </a:solidFill>
              </a:rPr>
              <a:t>When business is quiet – which is rare these days – Marvin writes educational material and trains other trainers.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June 2014</a:t>
            </a:r>
            <a:endParaRPr lang="en-GB" sz="3600" b="1" dirty="0" smtClean="0"/>
          </a:p>
        </p:txBody>
      </p:sp>
      <p:sp>
        <p:nvSpPr>
          <p:cNvPr id="5" name="TextBox 4">
            <a:hlinkClick r:id="rId3" action="ppaction://hlinkfile"/>
          </p:cNvPr>
          <p:cNvSpPr txBox="1"/>
          <p:nvPr/>
        </p:nvSpPr>
        <p:spPr>
          <a:xfrm>
            <a:off x="8363168" y="582791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00903935"/>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9"/>
            </a:pPr>
            <a:r>
              <a:rPr lang="en-US" sz="2000" dirty="0">
                <a:solidFill>
                  <a:srgbClr val="FF0000"/>
                </a:solidFill>
              </a:rPr>
              <a:t>Analyse one reason why Advanced Conditioning Ltd might experience an increase in sales volume.	</a:t>
            </a:r>
            <a:r>
              <a:rPr lang="en-US" sz="2000" b="1" dirty="0">
                <a:solidFill>
                  <a:srgbClr val="FF0000"/>
                </a:solidFill>
              </a:rPr>
              <a:t>(3)</a:t>
            </a:r>
            <a:endParaRPr lang="en-US" sz="2000" b="1" dirty="0" smtClean="0">
              <a:solidFill>
                <a:srgbClr val="FF0000"/>
              </a:solidFill>
            </a:endParaRPr>
          </a:p>
          <a:p>
            <a:pPr marL="396875">
              <a:buClr>
                <a:schemeClr val="accent6">
                  <a:lumMod val="50000"/>
                </a:schemeClr>
              </a:buClr>
            </a:pPr>
            <a:r>
              <a:rPr lang="en-US" sz="2000" dirty="0" smtClean="0">
                <a:solidFill>
                  <a:srgbClr val="FF0000"/>
                </a:solidFill>
              </a:rPr>
              <a:t>Answer [  ]</a:t>
            </a:r>
            <a:endParaRPr lang="en-US" sz="2000" dirty="0">
              <a:solidFill>
                <a:srgbClr val="FF0000"/>
              </a:solidFill>
            </a:endParaRP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4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June 2014</a:t>
            </a:r>
            <a:endParaRPr lang="en-GB" sz="3600" b="1" dirty="0" smtClean="0"/>
          </a:p>
        </p:txBody>
      </p:sp>
      <p:sp>
        <p:nvSpPr>
          <p:cNvPr id="5" name="TextBox 4">
            <a:hlinkClick r:id="rId3" action="ppaction://hlinkfile"/>
          </p:cNvPr>
          <p:cNvSpPr txBox="1"/>
          <p:nvPr/>
        </p:nvSpPr>
        <p:spPr>
          <a:xfrm>
            <a:off x="8363168" y="150743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33564732"/>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June 2014</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296111265"/>
              </p:ext>
            </p:extLst>
          </p:nvPr>
        </p:nvGraphicFramePr>
        <p:xfrm>
          <a:off x="323528" y="1124744"/>
          <a:ext cx="8496945" cy="5547360"/>
        </p:xfrm>
        <a:graphic>
          <a:graphicData uri="http://schemas.openxmlformats.org/drawingml/2006/table">
            <a:tbl>
              <a:tblPr firstRow="1" bandRow="1">
                <a:tableStyleId>{5C22544A-7EE6-4342-B048-85BDC9FD1C3A}</a:tableStyleId>
              </a:tblPr>
              <a:tblGrid>
                <a:gridCol w="1008112"/>
                <a:gridCol w="6408712"/>
                <a:gridCol w="1080121"/>
              </a:tblGrid>
              <a:tr h="370840">
                <a:tc>
                  <a:txBody>
                    <a:bodyPr/>
                    <a:lstStyle/>
                    <a:p>
                      <a:r>
                        <a:rPr lang="en-GB" sz="2400" dirty="0" smtClean="0">
                          <a:latin typeface="Arial" panose="020B0604020202020204" pitchFamily="34" charset="0"/>
                          <a:cs typeface="Arial" panose="020B0604020202020204" pitchFamily="34" charset="0"/>
                        </a:rPr>
                        <a:t>9 (a)</a:t>
                      </a:r>
                      <a:endParaRPr lang="en-GB" sz="2400" dirty="0">
                        <a:latin typeface="Arial" panose="020B0604020202020204" pitchFamily="34" charset="0"/>
                        <a:cs typeface="Arial" panose="020B0604020202020204" pitchFamily="34" charset="0"/>
                      </a:endParaRPr>
                    </a:p>
                  </a:txBody>
                  <a:tcPr/>
                </a:tc>
                <a:tc>
                  <a:txBody>
                    <a:bodyPr/>
                    <a:lstStyle/>
                    <a:p>
                      <a:r>
                        <a:rPr lang="en-US" sz="2000" b="0" dirty="0" smtClean="0">
                          <a:latin typeface="Arial" panose="020B0604020202020204" pitchFamily="34" charset="0"/>
                          <a:cs typeface="Arial" panose="020B0604020202020204" pitchFamily="34" charset="0"/>
                        </a:rPr>
                        <a:t>Analyse </a:t>
                      </a:r>
                      <a:r>
                        <a:rPr lang="en-US" sz="2000" b="1" dirty="0" smtClean="0">
                          <a:latin typeface="Arial" panose="020B0604020202020204" pitchFamily="34" charset="0"/>
                          <a:cs typeface="Arial" panose="020B0604020202020204" pitchFamily="34" charset="0"/>
                        </a:rPr>
                        <a:t>one</a:t>
                      </a:r>
                      <a:r>
                        <a:rPr lang="en-US" sz="2000" b="0" dirty="0" smtClean="0">
                          <a:latin typeface="Arial" panose="020B0604020202020204" pitchFamily="34" charset="0"/>
                          <a:cs typeface="Arial" panose="020B0604020202020204" pitchFamily="34" charset="0"/>
                        </a:rPr>
                        <a:t> reason why Advanced Conditioning Ltd might experience an increase in sales volume</a:t>
                      </a:r>
                      <a:endParaRPr lang="en-GB" sz="2000" b="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Marks</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9 (b)</a:t>
                      </a:r>
                      <a:endParaRPr lang="en-GB" sz="2400" dirty="0">
                        <a:latin typeface="Arial" panose="020B0604020202020204" pitchFamily="34" charset="0"/>
                        <a:cs typeface="Arial" panose="020B0604020202020204" pitchFamily="34" charset="0"/>
                      </a:endParaRPr>
                    </a:p>
                  </a:txBody>
                  <a:tcPr/>
                </a:tc>
                <a:tc>
                  <a:txBody>
                    <a:bodyPr/>
                    <a:lstStyle/>
                    <a:p>
                      <a:r>
                        <a:rPr lang="en-US" sz="2400" b="0" dirty="0" smtClean="0">
                          <a:latin typeface="Arial" panose="020B0604020202020204" pitchFamily="34" charset="0"/>
                          <a:cs typeface="Arial" panose="020B0604020202020204" pitchFamily="34" charset="0"/>
                        </a:rPr>
                        <a:t>Knowledge 1, Application 1, Analysis 1</a:t>
                      </a:r>
                    </a:p>
                    <a:p>
                      <a:endParaRPr lang="en-US" sz="1800" b="0" dirty="0" smtClean="0">
                        <a:latin typeface="Arial" panose="020B0604020202020204" pitchFamily="34" charset="0"/>
                        <a:cs typeface="Arial" panose="020B0604020202020204" pitchFamily="34" charset="0"/>
                      </a:endParaRPr>
                    </a:p>
                    <a:p>
                      <a:r>
                        <a:rPr lang="en-US" sz="2400" b="0" dirty="0" smtClean="0">
                          <a:latin typeface="Arial" panose="020B0604020202020204" pitchFamily="34" charset="0"/>
                          <a:cs typeface="Arial" panose="020B0604020202020204" pitchFamily="34" charset="0"/>
                        </a:rPr>
                        <a:t>Knowledge and understanding: 1 mark is available for describing what is meant by sales volume/identifying a factor, e.g. quantity bought /sold or word of mouth (1)</a:t>
                      </a:r>
                    </a:p>
                    <a:p>
                      <a:endParaRPr lang="en-US" sz="1600" b="0" dirty="0" smtClean="0">
                        <a:latin typeface="Arial" panose="020B0604020202020204" pitchFamily="34" charset="0"/>
                        <a:cs typeface="Arial" panose="020B0604020202020204" pitchFamily="34" charset="0"/>
                      </a:endParaRPr>
                    </a:p>
                    <a:p>
                      <a:r>
                        <a:rPr lang="en-US" sz="2400" b="0" dirty="0" smtClean="0">
                          <a:latin typeface="Arial" panose="020B0604020202020204" pitchFamily="34" charset="0"/>
                          <a:cs typeface="Arial" panose="020B0604020202020204" pitchFamily="34" charset="0"/>
                        </a:rPr>
                        <a:t>Application: 1 mark is available by using the context, e.g. the number of sports injury clients/more classes (1)</a:t>
                      </a:r>
                    </a:p>
                    <a:p>
                      <a:endParaRPr lang="en-US" sz="1400" b="0" dirty="0" smtClean="0">
                        <a:latin typeface="Arial" panose="020B0604020202020204" pitchFamily="34" charset="0"/>
                        <a:cs typeface="Arial" panose="020B0604020202020204" pitchFamily="34" charset="0"/>
                      </a:endParaRPr>
                    </a:p>
                    <a:p>
                      <a:r>
                        <a:rPr lang="en-US" sz="2400" b="0" dirty="0" smtClean="0">
                          <a:latin typeface="Arial" panose="020B0604020202020204" pitchFamily="34" charset="0"/>
                          <a:cs typeface="Arial" panose="020B0604020202020204" pitchFamily="34" charset="0"/>
                        </a:rPr>
                        <a:t>Analysis: 1 mark is available for explaining the above, e.g. because of Marvin’s reputation (1)</a:t>
                      </a:r>
                      <a:endParaRPr lang="en-GB" sz="2400" b="0" dirty="0">
                        <a:latin typeface="Arial" panose="020B0604020202020204" pitchFamily="34" charset="0"/>
                        <a:cs typeface="Arial" panose="020B0604020202020204" pitchFamily="34" charset="0"/>
                      </a:endParaRPr>
                    </a:p>
                  </a:txBody>
                  <a:tcPr/>
                </a:tc>
                <a:tc>
                  <a:txBody>
                    <a:bodyPr/>
                    <a:lstStyle/>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12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p>
                    <a:p>
                      <a:pPr algn="ctr"/>
                      <a:endParaRPr lang="en-GB" sz="2400" dirty="0" smtClean="0">
                        <a:latin typeface="Arial" panose="020B0604020202020204" pitchFamily="34" charset="0"/>
                        <a:cs typeface="Arial" panose="020B0604020202020204" pitchFamily="34" charset="0"/>
                      </a:endParaRPr>
                    </a:p>
                    <a:p>
                      <a:pPr algn="ctr"/>
                      <a:endParaRPr lang="en-GB" sz="36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p>
                  </a:txBody>
                  <a:tcPr/>
                </a:tc>
              </a:tr>
            </a:tbl>
          </a:graphicData>
        </a:graphic>
      </p:graphicFrame>
    </p:spTree>
    <p:extLst>
      <p:ext uri="{BB962C8B-B14F-4D97-AF65-F5344CB8AC3E}">
        <p14:creationId xmlns:p14="http://schemas.microsoft.com/office/powerpoint/2010/main" val="27968717"/>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5"/>
            </a:pPr>
            <a:r>
              <a:rPr lang="en-US" sz="2000" dirty="0" smtClean="0">
                <a:solidFill>
                  <a:srgbClr val="FF0000"/>
                </a:solidFill>
              </a:rPr>
              <a:t>(a) </a:t>
            </a:r>
            <a:r>
              <a:rPr lang="en-US" sz="2000" dirty="0">
                <a:solidFill>
                  <a:srgbClr val="FF0000"/>
                </a:solidFill>
              </a:rPr>
              <a:t>Business Link offers owners of new, small businesses practical advice on its </a:t>
            </a:r>
            <a:r>
              <a:rPr lang="en-US" sz="2000" dirty="0" smtClean="0">
                <a:solidFill>
                  <a:srgbClr val="FF0000"/>
                </a:solidFill>
              </a:rPr>
              <a:t>website.</a:t>
            </a:r>
            <a:br>
              <a:rPr lang="en-US" sz="2000" dirty="0" smtClean="0">
                <a:solidFill>
                  <a:srgbClr val="FF0000"/>
                </a:solidFill>
              </a:rPr>
            </a:br>
            <a:r>
              <a:rPr lang="en-US" sz="2000" dirty="0" smtClean="0">
                <a:solidFill>
                  <a:srgbClr val="FF0000"/>
                </a:solidFill>
              </a:rPr>
              <a:t>Business </a:t>
            </a:r>
            <a:r>
              <a:rPr lang="en-US" sz="2000" dirty="0">
                <a:solidFill>
                  <a:srgbClr val="FF0000"/>
                </a:solidFill>
              </a:rPr>
              <a:t>Link states each of the following about cost-plus pricing, except	(1</a:t>
            </a:r>
            <a:r>
              <a:rPr lang="en-US" sz="2000" dirty="0" smtClean="0">
                <a:solidFill>
                  <a:srgbClr val="FF0000"/>
                </a:solidFill>
              </a:rPr>
              <a:t>)</a:t>
            </a:r>
          </a:p>
          <a:p>
            <a:pPr marL="914400" indent="-404813">
              <a:buClr>
                <a:schemeClr val="accent6">
                  <a:lumMod val="50000"/>
                </a:schemeClr>
              </a:buClr>
              <a:buFont typeface="+mj-lt"/>
              <a:buAutoNum type="alphaUcPeriod"/>
            </a:pPr>
            <a:r>
              <a:rPr lang="en-US" sz="2000" dirty="0" smtClean="0">
                <a:solidFill>
                  <a:srgbClr val="FF0000"/>
                </a:solidFill>
              </a:rPr>
              <a:t>It </a:t>
            </a:r>
            <a:r>
              <a:rPr lang="en-US" sz="2000" dirty="0">
                <a:solidFill>
                  <a:srgbClr val="FF0000"/>
                </a:solidFill>
              </a:rPr>
              <a:t>guarantees that a profit is </a:t>
            </a:r>
            <a:r>
              <a:rPr lang="en-US" sz="2000" dirty="0" smtClean="0">
                <a:solidFill>
                  <a:srgbClr val="FF0000"/>
                </a:solidFill>
              </a:rPr>
              <a:t>made</a:t>
            </a:r>
          </a:p>
          <a:p>
            <a:pPr marL="914400" indent="-404813">
              <a:buClr>
                <a:schemeClr val="accent6">
                  <a:lumMod val="50000"/>
                </a:schemeClr>
              </a:buClr>
              <a:buFont typeface="+mj-lt"/>
              <a:buAutoNum type="alphaUcPeriod"/>
            </a:pPr>
            <a:r>
              <a:rPr lang="en-US" sz="2000" dirty="0" smtClean="0">
                <a:solidFill>
                  <a:srgbClr val="FF0000"/>
                </a:solidFill>
              </a:rPr>
              <a:t>It </a:t>
            </a:r>
            <a:r>
              <a:rPr lang="en-US" sz="2000" dirty="0">
                <a:solidFill>
                  <a:srgbClr val="FF0000"/>
                </a:solidFill>
              </a:rPr>
              <a:t>is usually expressed as a percentage of the cost which is added to the </a:t>
            </a:r>
            <a:r>
              <a:rPr lang="en-US" sz="2000" dirty="0" smtClean="0">
                <a:solidFill>
                  <a:srgbClr val="FF0000"/>
                </a:solidFill>
              </a:rPr>
              <a:t>cost</a:t>
            </a:r>
          </a:p>
          <a:p>
            <a:pPr marL="914400" indent="-404813">
              <a:buClr>
                <a:schemeClr val="accent6">
                  <a:lumMod val="50000"/>
                </a:schemeClr>
              </a:buClr>
              <a:buFont typeface="+mj-lt"/>
              <a:buAutoNum type="alphaUcPeriod"/>
            </a:pPr>
            <a:r>
              <a:rPr lang="en-US" sz="2000" dirty="0" smtClean="0">
                <a:solidFill>
                  <a:srgbClr val="FF0000"/>
                </a:solidFill>
              </a:rPr>
              <a:t>It </a:t>
            </a:r>
            <a:r>
              <a:rPr lang="en-US" sz="2000" dirty="0">
                <a:solidFill>
                  <a:srgbClr val="FF0000"/>
                </a:solidFill>
              </a:rPr>
              <a:t>can ignore the image of a business and its market </a:t>
            </a:r>
            <a:r>
              <a:rPr lang="en-US" sz="2000" dirty="0" smtClean="0">
                <a:solidFill>
                  <a:srgbClr val="FF0000"/>
                </a:solidFill>
              </a:rPr>
              <a:t>position</a:t>
            </a:r>
          </a:p>
          <a:p>
            <a:pPr marL="914400" indent="-404813">
              <a:buClr>
                <a:schemeClr val="accent6">
                  <a:lumMod val="50000"/>
                </a:schemeClr>
              </a:buClr>
              <a:buFont typeface="+mj-lt"/>
              <a:buAutoNum type="alphaUcPeriod"/>
            </a:pPr>
            <a:r>
              <a:rPr lang="en-US" sz="2000" dirty="0" smtClean="0">
                <a:solidFill>
                  <a:srgbClr val="FF0000"/>
                </a:solidFill>
              </a:rPr>
              <a:t>it </a:t>
            </a:r>
            <a:r>
              <a:rPr lang="en-US" sz="2000" dirty="0">
                <a:solidFill>
                  <a:srgbClr val="FF0000"/>
                </a:solidFill>
              </a:rPr>
              <a:t>can sometimes ignore hidden </a:t>
            </a:r>
            <a:r>
              <a:rPr lang="en-US" sz="2000" dirty="0" smtClean="0">
                <a:solidFill>
                  <a:srgbClr val="FF0000"/>
                </a:solidFill>
              </a:rPr>
              <a:t>costs	(3)</a:t>
            </a:r>
            <a:endParaRPr lang="en-US" sz="2000" dirty="0">
              <a:solidFill>
                <a:srgbClr val="FF0000"/>
              </a:solidFill>
            </a:endParaRPr>
          </a:p>
          <a:p>
            <a:pPr marL="396875">
              <a:buClr>
                <a:schemeClr val="accent6">
                  <a:lumMod val="50000"/>
                </a:schemeClr>
              </a:buClr>
            </a:pPr>
            <a:r>
              <a:rPr lang="en-US" sz="2000" dirty="0" smtClean="0">
                <a:solidFill>
                  <a:srgbClr val="FF0000"/>
                </a:solidFill>
              </a:rPr>
              <a:t>Answer [  ]</a:t>
            </a:r>
            <a:endParaRPr lang="en-US" sz="2000" dirty="0">
              <a:solidFill>
                <a:srgbClr val="FF0000"/>
              </a:solidFill>
            </a:endParaRP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5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January 2013</a:t>
            </a:r>
            <a:endParaRPr lang="en-GB" sz="3600" b="1" dirty="0" smtClean="0"/>
          </a:p>
        </p:txBody>
      </p:sp>
      <p:sp>
        <p:nvSpPr>
          <p:cNvPr id="4" name="TextBox 3">
            <a:hlinkClick r:id="rId3" action="ppaction://hlinkfile"/>
          </p:cNvPr>
          <p:cNvSpPr txBox="1"/>
          <p:nvPr/>
        </p:nvSpPr>
        <p:spPr>
          <a:xfrm>
            <a:off x="8363168" y="1124744"/>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77975788"/>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a:t>
            </a:r>
            <a:r>
              <a:rPr lang="en-GB" sz="3600" b="1" dirty="0" smtClean="0"/>
              <a:t> – </a:t>
            </a:r>
            <a:r>
              <a:rPr lang="en-US" sz="3600" dirty="0" smtClean="0">
                <a:effectLst/>
              </a:rPr>
              <a:t>Exam Questions – </a:t>
            </a:r>
            <a:r>
              <a:rPr lang="en-US" sz="3600" dirty="0">
                <a:effectLst/>
              </a:rPr>
              <a:t>January 2013</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829550555"/>
              </p:ext>
            </p:extLst>
          </p:nvPr>
        </p:nvGraphicFramePr>
        <p:xfrm>
          <a:off x="323528" y="1124744"/>
          <a:ext cx="8496945" cy="5582920"/>
        </p:xfrm>
        <a:graphic>
          <a:graphicData uri="http://schemas.openxmlformats.org/drawingml/2006/table">
            <a:tbl>
              <a:tblPr firstRow="1" bandRow="1">
                <a:tableStyleId>{5C22544A-7EE6-4342-B048-85BDC9FD1C3A}</a:tableStyleId>
              </a:tblPr>
              <a:tblGrid>
                <a:gridCol w="648072"/>
                <a:gridCol w="7056784"/>
                <a:gridCol w="792089"/>
              </a:tblGrid>
              <a:tr h="370840">
                <a:tc>
                  <a:txBody>
                    <a:bodyPr/>
                    <a:lstStyle/>
                    <a:p>
                      <a:r>
                        <a:rPr lang="en-GB" sz="1600" dirty="0" smtClean="0">
                          <a:latin typeface="Arial" panose="020B0604020202020204" pitchFamily="34" charset="0"/>
                          <a:cs typeface="Arial" panose="020B0604020202020204" pitchFamily="34" charset="0"/>
                        </a:rPr>
                        <a:t>6 (a)</a:t>
                      </a:r>
                      <a:endParaRPr lang="en-GB" sz="1600" dirty="0">
                        <a:latin typeface="Arial" panose="020B0604020202020204" pitchFamily="34" charset="0"/>
                        <a:cs typeface="Arial" panose="020B0604020202020204" pitchFamily="34" charset="0"/>
                      </a:endParaRPr>
                    </a:p>
                  </a:txBody>
                  <a:tcPr/>
                </a:tc>
                <a:tc>
                  <a:txBody>
                    <a:bodyPr/>
                    <a:lstStyle/>
                    <a:p>
                      <a:r>
                        <a:rPr lang="en-US" sz="1600" b="0" dirty="0" smtClean="0">
                          <a:latin typeface="Arial" panose="020B0604020202020204" pitchFamily="34" charset="0"/>
                          <a:cs typeface="Arial" panose="020B0604020202020204" pitchFamily="34" charset="0"/>
                        </a:rPr>
                        <a:t>Answer – it guarantees that a profit will be made (A)</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tc>
              </a:tr>
              <a:tr h="370840">
                <a:tc>
                  <a:txBody>
                    <a:bodyPr/>
                    <a:lstStyle/>
                    <a:p>
                      <a:r>
                        <a:rPr lang="en-GB" sz="1600" dirty="0" smtClean="0">
                          <a:latin typeface="Arial" panose="020B0604020202020204" pitchFamily="34" charset="0"/>
                          <a:cs typeface="Arial" panose="020B0604020202020204" pitchFamily="34" charset="0"/>
                        </a:rPr>
                        <a:t>6 (b)</a:t>
                      </a:r>
                      <a:endParaRPr lang="en-GB" sz="1600" dirty="0">
                        <a:latin typeface="Arial" panose="020B0604020202020204" pitchFamily="34" charset="0"/>
                        <a:cs typeface="Arial" panose="020B0604020202020204" pitchFamily="34" charset="0"/>
                      </a:endParaRPr>
                    </a:p>
                  </a:txBody>
                  <a:tcPr/>
                </a:tc>
                <a:tc>
                  <a:txBody>
                    <a:bodyPr/>
                    <a:lstStyle/>
                    <a:p>
                      <a:r>
                        <a:rPr lang="en-US" sz="160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Profit is total revenue minus total costs (1 mark)</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Cost plus pricing can only ensure that a gross</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profit can be made/a gross profit margin (1</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mark)</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But setting of a price in this way does not in itself</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guarantee profit because sales may be</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insufficient to cover overheads (1 mark)</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Or expenses may be too high, which may cause</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net losses (1 mark)</a:t>
                      </a:r>
                    </a:p>
                    <a:p>
                      <a:pPr marL="0" indent="0">
                        <a:buClr>
                          <a:schemeClr val="accent6">
                            <a:lumMod val="50000"/>
                          </a:schemeClr>
                        </a:buClr>
                        <a:buFont typeface="Courier New" panose="02070309020205020404" pitchFamily="49" charset="0"/>
                        <a:buNone/>
                      </a:pPr>
                      <a:r>
                        <a:rPr lang="en-US" sz="1600" b="1" dirty="0" smtClean="0">
                          <a:latin typeface="Arial" panose="020B0604020202020204" pitchFamily="34" charset="0"/>
                          <a:cs typeface="Arial" panose="020B0604020202020204" pitchFamily="34" charset="0"/>
                        </a:rPr>
                        <a:t>Alternatively, up to two of the marks above can be achieved by explaining (not defining) distracters, for example</a:t>
                      </a:r>
                      <a:r>
                        <a:rPr lang="en-US" sz="1600" dirty="0" smtClean="0">
                          <a:latin typeface="Arial" panose="020B0604020202020204" pitchFamily="34" charset="0"/>
                          <a:cs typeface="Arial" panose="020B0604020202020204" pitchFamily="34" charset="0"/>
                        </a:rPr>
                        <a:t>:</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B is incorrect because this how the cost of a</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product enjoys a mark-up (1 mark)</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C is incorrect because cost-plus pricing does not</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take into account the prices charged by</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competitors, for example/the popularity of the</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good/service (1 mark)</a:t>
                      </a:r>
                    </a:p>
                    <a:p>
                      <a:pPr marL="285750" indent="-285750">
                        <a:buClr>
                          <a:schemeClr val="accent6">
                            <a:lumMod val="50000"/>
                          </a:schemeClr>
                        </a:buClr>
                        <a:buFont typeface="Courier New" panose="02070309020205020404" pitchFamily="49" charset="0"/>
                        <a:buChar char="o"/>
                      </a:pPr>
                      <a:r>
                        <a:rPr lang="en-US" sz="1600" dirty="0" smtClean="0">
                          <a:latin typeface="Arial" panose="020B0604020202020204" pitchFamily="34" charset="0"/>
                          <a:cs typeface="Arial" panose="020B0604020202020204" pitchFamily="34" charset="0"/>
                        </a:rPr>
                        <a:t>D is incorrect because hidden costs/overheads</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like rent or marketing are not taken into account</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when calculating gross profit (1 mark)</a:t>
                      </a:r>
                      <a:endParaRPr lang="en-US" sz="1050" b="0"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600" b="0" dirty="0" smtClean="0">
                          <a:latin typeface="Arial" panose="020B0604020202020204" pitchFamily="34" charset="0"/>
                          <a:cs typeface="Arial" panose="020B0604020202020204" pitchFamily="34" charset="0"/>
                        </a:rPr>
                        <a:t>Any acceptable answer that shows selective</a:t>
                      </a:r>
                      <a:r>
                        <a:rPr lang="en-US" sz="1600" b="0" baseline="0" dirty="0" smtClean="0">
                          <a:latin typeface="Arial" panose="020B0604020202020204" pitchFamily="34" charset="0"/>
                          <a:cs typeface="Arial" panose="020B0604020202020204" pitchFamily="34" charset="0"/>
                        </a:rPr>
                        <a:t> </a:t>
                      </a:r>
                      <a:r>
                        <a:rPr lang="en-US" sz="1600" b="0" dirty="0" smtClean="0">
                          <a:latin typeface="Arial" panose="020B0604020202020204" pitchFamily="34" charset="0"/>
                          <a:cs typeface="Arial" panose="020B0604020202020204" pitchFamily="34" charset="0"/>
                        </a:rPr>
                        <a:t>knowledge/ understanding/ application and/or development.</a:t>
                      </a:r>
                    </a:p>
                    <a:p>
                      <a:pPr marL="0" indent="0">
                        <a:buClr>
                          <a:schemeClr val="accent6">
                            <a:lumMod val="50000"/>
                          </a:schemeClr>
                        </a:buClr>
                        <a:buFont typeface="Courier New" panose="02070309020205020404" pitchFamily="49" charset="0"/>
                        <a:buNone/>
                      </a:pPr>
                      <a:r>
                        <a:rPr lang="en-US" sz="1600" b="1" dirty="0" smtClean="0">
                          <a:latin typeface="Arial" panose="020B0604020202020204" pitchFamily="34" charset="0"/>
                          <a:cs typeface="Arial" panose="020B0604020202020204" pitchFamily="34" charset="0"/>
                        </a:rPr>
                        <a:t>NB Maximum of 2 additional marks for reason if part (a)</a:t>
                      </a:r>
                    </a:p>
                    <a:p>
                      <a:pPr marL="0" indent="0">
                        <a:buClr>
                          <a:schemeClr val="accent6">
                            <a:lumMod val="50000"/>
                          </a:schemeClr>
                        </a:buClr>
                        <a:buFont typeface="Courier New" panose="02070309020205020404" pitchFamily="49" charset="0"/>
                        <a:buNone/>
                      </a:pPr>
                      <a:r>
                        <a:rPr lang="en-US" sz="1600" b="1" dirty="0" smtClean="0">
                          <a:latin typeface="Arial" panose="020B0604020202020204" pitchFamily="34" charset="0"/>
                          <a:cs typeface="Arial" panose="020B0604020202020204" pitchFamily="34" charset="0"/>
                        </a:rPr>
                        <a:t>is incorrect or if only the wrong answers are focused on</a:t>
                      </a:r>
                    </a:p>
                    <a:p>
                      <a:pPr marL="0" indent="0">
                        <a:buClr>
                          <a:schemeClr val="accent6">
                            <a:lumMod val="50000"/>
                          </a:schemeClr>
                        </a:buClr>
                        <a:buFont typeface="Courier New" panose="02070309020205020404" pitchFamily="49" charset="0"/>
                        <a:buNone/>
                      </a:pPr>
                      <a:r>
                        <a:rPr lang="en-US" sz="1600" b="1" dirty="0" smtClean="0">
                          <a:latin typeface="Arial" panose="020B0604020202020204" pitchFamily="34" charset="0"/>
                          <a:cs typeface="Arial" panose="020B0604020202020204" pitchFamily="34" charset="0"/>
                        </a:rPr>
                        <a:t>in the explanation.</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1-3</a:t>
                      </a: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(Total</a:t>
                      </a:r>
                      <a:r>
                        <a:rPr lang="en-GB" sz="1600" baseline="0" dirty="0" smtClean="0">
                          <a:latin typeface="Arial" panose="020B0604020202020204" pitchFamily="34" charset="0"/>
                          <a:cs typeface="Arial" panose="020B0604020202020204" pitchFamily="34" charset="0"/>
                        </a:rPr>
                        <a:t> 4)</a:t>
                      </a:r>
                      <a:endParaRPr lang="en-GB" sz="160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16206499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a:buClr>
                <a:schemeClr val="accent6">
                  <a:lumMod val="50000"/>
                </a:schemeClr>
              </a:buClr>
            </a:pPr>
            <a:r>
              <a:rPr lang="en-US" sz="2000" b="1" dirty="0">
                <a:solidFill>
                  <a:srgbClr val="0070C0"/>
                </a:solidFill>
              </a:rPr>
              <a:t>Clinton Cards</a:t>
            </a:r>
          </a:p>
          <a:p>
            <a:pPr marL="398463" indent="-398463">
              <a:buClr>
                <a:schemeClr val="accent6">
                  <a:lumMod val="50000"/>
                </a:schemeClr>
              </a:buClr>
              <a:buFont typeface="Wingdings 3" panose="05040102010807070707" pitchFamily="18" charset="2"/>
              <a:buChar char=""/>
            </a:pPr>
            <a:r>
              <a:rPr lang="en-US" sz="2000" dirty="0">
                <a:solidFill>
                  <a:srgbClr val="0070C0"/>
                </a:solidFill>
              </a:rPr>
              <a:t>Founded in 1968, Clinton Cards grew to be the biggest card retailer in the UK. It employed over 8,000 people in 767 high street stores when, in May 2012, it went into administration. This was despite the greetings card market actually growing overall, partly because there are now more occasions than ever for which a celebratory card is </a:t>
            </a:r>
            <a:r>
              <a:rPr lang="en-US" sz="2000" dirty="0" smtClean="0">
                <a:solidFill>
                  <a:srgbClr val="0070C0"/>
                </a:solidFill>
              </a:rPr>
              <a:t>available. </a:t>
            </a:r>
            <a:r>
              <a:rPr lang="en-US" sz="2000" dirty="0">
                <a:solidFill>
                  <a:srgbClr val="0070C0"/>
                </a:solidFill>
              </a:rPr>
              <a:t>Clinton Cards lost £3.7m in the 6 months to Jan 2012 and, with recent like-for-like sales revenue 3.5% lower than the previous year, struggled to generate enough income to cover all of their costs. Eventually their creditors called in debts which the business couldn't pay, forcing Clinton Cards into administration</a:t>
            </a:r>
            <a:r>
              <a:rPr lang="en-US" sz="2000" dirty="0" smtClean="0">
                <a:solidFill>
                  <a:srgbClr val="0070C0"/>
                </a:solidFill>
              </a:rPr>
              <a:t>.</a:t>
            </a:r>
            <a:endParaRPr lang="en-US" sz="2000" dirty="0">
              <a:solidFill>
                <a:srgbClr val="0070C0"/>
              </a:solidFill>
            </a:endParaRPr>
          </a:p>
          <a:p>
            <a:pPr>
              <a:buClr>
                <a:schemeClr val="accent6">
                  <a:lumMod val="50000"/>
                </a:schemeClr>
              </a:buClr>
            </a:pPr>
            <a:r>
              <a:rPr lang="en-US" sz="2000" b="1" dirty="0">
                <a:solidFill>
                  <a:srgbClr val="FF0000"/>
                </a:solidFill>
              </a:rPr>
              <a:t>Discussion points</a:t>
            </a:r>
          </a:p>
          <a:p>
            <a:pPr marL="744538" indent="-338138">
              <a:buClr>
                <a:schemeClr val="accent6">
                  <a:lumMod val="50000"/>
                </a:schemeClr>
              </a:buClr>
              <a:buFont typeface="+mj-lt"/>
              <a:buAutoNum type="alphaLcParenR"/>
            </a:pPr>
            <a:r>
              <a:rPr lang="en-US" sz="2000" dirty="0" smtClean="0">
                <a:solidFill>
                  <a:srgbClr val="FF0000"/>
                </a:solidFill>
              </a:rPr>
              <a:t>Why </a:t>
            </a:r>
            <a:r>
              <a:rPr lang="en-US" sz="2000" dirty="0">
                <a:solidFill>
                  <a:srgbClr val="FF0000"/>
                </a:solidFill>
              </a:rPr>
              <a:t>might sales revenue have fallen in 2012? What could Clinton Cards have done to increase sales revenue during this time?</a:t>
            </a:r>
          </a:p>
          <a:p>
            <a:pPr marL="744538" indent="-338138">
              <a:buClr>
                <a:schemeClr val="accent6">
                  <a:lumMod val="50000"/>
                </a:schemeClr>
              </a:buClr>
              <a:buFont typeface="+mj-lt"/>
              <a:buAutoNum type="alphaLcParenR"/>
            </a:pPr>
            <a:r>
              <a:rPr lang="en-US" sz="2000" dirty="0" smtClean="0">
                <a:solidFill>
                  <a:srgbClr val="FF0000"/>
                </a:solidFill>
              </a:rPr>
              <a:t>Apart </a:t>
            </a:r>
            <a:r>
              <a:rPr lang="en-US" sz="2000" dirty="0">
                <a:solidFill>
                  <a:srgbClr val="FF0000"/>
                </a:solidFill>
              </a:rPr>
              <a:t>from falling revenue, for what other reason(s) may Clinton Cards have made a loss in the previous six months?</a:t>
            </a:r>
          </a:p>
          <a:p>
            <a:pPr marL="744538" indent="-338138">
              <a:buClr>
                <a:schemeClr val="accent6">
                  <a:lumMod val="50000"/>
                </a:schemeClr>
              </a:buClr>
              <a:buFont typeface="+mj-lt"/>
              <a:buAutoNum type="alphaLcParenR"/>
            </a:pPr>
            <a:r>
              <a:rPr lang="en-US" sz="2000" dirty="0" smtClean="0">
                <a:solidFill>
                  <a:srgbClr val="FF0000"/>
                </a:solidFill>
              </a:rPr>
              <a:t>Clinton </a:t>
            </a:r>
            <a:r>
              <a:rPr lang="en-US" sz="2000" dirty="0">
                <a:solidFill>
                  <a:srgbClr val="FF0000"/>
                </a:solidFill>
              </a:rPr>
              <a:t>Cards had been operating at a loss for some time. Why is it not possible for a business to survive when it is not making a profit?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16.1 </a:t>
            </a:r>
            <a:r>
              <a:rPr lang="en-GB" sz="4000" dirty="0"/>
              <a:t>– </a:t>
            </a:r>
            <a:r>
              <a:rPr lang="en-GB" sz="4000" dirty="0" smtClean="0"/>
              <a:t>Costs and Revenue</a:t>
            </a:r>
            <a:endParaRPr lang="en-GB" sz="4000" dirty="0"/>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84041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3717032"/>
            <a:ext cx="7848872" cy="395323"/>
          </a:xfrm>
          <a:prstGeom prst="rect">
            <a:avLst/>
          </a:prstGeom>
          <a:solidFill>
            <a:schemeClr val="accent3">
              <a:lumMod val="40000"/>
              <a:lumOff val="60000"/>
            </a:schemeClr>
          </a:solidFill>
        </p:spPr>
        <p:txBody>
          <a:bodyPr wrap="square" rtlCol="0">
            <a:spAutoFit/>
          </a:bodyPr>
          <a:lstStyle/>
          <a:p>
            <a:endParaRPr lang="en-GB" dirty="0"/>
          </a:p>
        </p:txBody>
      </p:sp>
      <p:sp>
        <p:nvSpPr>
          <p:cNvPr id="2" name="Rectangle 1"/>
          <p:cNvSpPr/>
          <p:nvPr/>
        </p:nvSpPr>
        <p:spPr>
          <a:xfrm>
            <a:off x="251520" y="1096426"/>
            <a:ext cx="8568952" cy="5764655"/>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080" dirty="0"/>
              <a:t>You have already learned that businesses are set up in order to achieve specific objectives set by the owners, and that objectives can be </a:t>
            </a:r>
            <a:r>
              <a:rPr lang="en-US" sz="2080" dirty="0" smtClean="0"/>
              <a:t>financial </a:t>
            </a:r>
            <a:r>
              <a:rPr lang="en-US" sz="2080" dirty="0"/>
              <a:t>or non-financial in nature. Even where the business is driven by strong non-financial objectives, such as ethical reasons or to contribute to the local community, profit is still important for the majority of entrepreneurs. This is because the entrepreneur is giving up their time and effort to run the business, and the profit made is the reward for their time and effort and the risks they are taking.</a:t>
            </a:r>
          </a:p>
          <a:p>
            <a:pPr algn="ctr">
              <a:spcAft>
                <a:spcPts val="600"/>
              </a:spcAft>
              <a:buClr>
                <a:schemeClr val="accent6">
                  <a:lumMod val="50000"/>
                </a:schemeClr>
              </a:buClr>
            </a:pPr>
            <a:r>
              <a:rPr lang="en-US" sz="2080" dirty="0" smtClean="0"/>
              <a:t>You </a:t>
            </a:r>
            <a:r>
              <a:rPr lang="en-US" sz="2080" dirty="0"/>
              <a:t>have learned that: </a:t>
            </a:r>
            <a:r>
              <a:rPr lang="en-US" sz="2080" b="1" dirty="0">
                <a:solidFill>
                  <a:srgbClr val="FF0000"/>
                </a:solidFill>
              </a:rPr>
              <a:t>PROFIT = REVENUE - </a:t>
            </a:r>
            <a:r>
              <a:rPr lang="en-US" sz="2080" b="1" dirty="0" smtClean="0">
                <a:solidFill>
                  <a:srgbClr val="FF0000"/>
                </a:solidFill>
              </a:rPr>
              <a:t>COST</a:t>
            </a:r>
            <a:endParaRPr lang="en-US" sz="2080" dirty="0">
              <a:solidFill>
                <a:srgbClr val="FF0000"/>
              </a:solidFill>
            </a:endParaRPr>
          </a:p>
          <a:p>
            <a:pPr marL="398463" indent="-398463">
              <a:spcAft>
                <a:spcPts val="600"/>
              </a:spcAft>
              <a:buClr>
                <a:schemeClr val="accent6">
                  <a:lumMod val="50000"/>
                </a:schemeClr>
              </a:buClr>
              <a:buFont typeface="Wingdings 3" panose="05040102010807070707" pitchFamily="18" charset="2"/>
              <a:buChar char=""/>
            </a:pPr>
            <a:r>
              <a:rPr lang="en-US" sz="2080" dirty="0"/>
              <a:t>In the example </a:t>
            </a:r>
            <a:r>
              <a:rPr lang="en-US" sz="2080" dirty="0" smtClean="0"/>
              <a:t>previously, </a:t>
            </a:r>
            <a:r>
              <a:rPr lang="en-US" sz="2080" dirty="0"/>
              <a:t>Clinton Cards was making a loss rather than a profit because costs were higher than revenue. In this chapter we will explore the profit formula in more detail, investigating how entrepreneurs make decisions which affect their overall level of profit. </a:t>
            </a:r>
            <a:endParaRPr lang="en-US" sz="2080" dirty="0" smtClean="0"/>
          </a:p>
          <a:p>
            <a:pPr marL="398463" indent="-398463">
              <a:spcAft>
                <a:spcPts val="600"/>
              </a:spcAft>
              <a:buClr>
                <a:schemeClr val="accent6">
                  <a:lumMod val="50000"/>
                </a:schemeClr>
              </a:buClr>
              <a:buFont typeface="Wingdings 3" panose="05040102010807070707" pitchFamily="18" charset="2"/>
              <a:buChar char=""/>
            </a:pPr>
            <a:r>
              <a:rPr lang="en-US" sz="2080" dirty="0" smtClean="0"/>
              <a:t>By </a:t>
            </a:r>
            <a:r>
              <a:rPr lang="en-US" sz="2080" dirty="0"/>
              <a:t>the end of this chapter you should be able to answer the questions on Clinton Cards in more detail, using precise business language. If you need to, revise the content of Chapter 13 on costs.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16.1 </a:t>
            </a:r>
            <a:r>
              <a:rPr lang="en-GB" sz="4000" dirty="0"/>
              <a:t>– </a:t>
            </a:r>
            <a:r>
              <a:rPr lang="en-GB" sz="4000" dirty="0" smtClean="0"/>
              <a:t>Costs and Revenue</a:t>
            </a:r>
            <a:endParaRPr lang="en-GB" sz="4000" dirty="0"/>
          </a:p>
        </p:txBody>
      </p:sp>
      <p:sp>
        <p:nvSpPr>
          <p:cNvPr id="7" name="Round Same Side Corner Rectangle 6">
            <a:hlinkClick r:id="" action="ppaction://noaction"/>
          </p:cNvPr>
          <p:cNvSpPr/>
          <p:nvPr/>
        </p:nvSpPr>
        <p:spPr>
          <a:xfrm>
            <a:off x="6660232"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91</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725493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53389</TotalTime>
  <Words>5655</Words>
  <Application>Microsoft Office PowerPoint</Application>
  <PresentationFormat>On-screen Show (4:3)</PresentationFormat>
  <Paragraphs>485</Paragraphs>
  <Slides>38</Slides>
  <Notes>38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16.1 – Costs and Revenue</vt:lpstr>
      <vt:lpstr>16.1 – Costs and Revenue</vt:lpstr>
      <vt:lpstr>16.1 – Costs and Revenue</vt:lpstr>
      <vt:lpstr>16.1 – Costs and Revenue</vt:lpstr>
      <vt:lpstr>16.2 – Identifying a Pricing Strategy to be used</vt:lpstr>
      <vt:lpstr>16.2 – Identifying a Pricing Strategy to be used</vt:lpstr>
      <vt:lpstr>16.2 – Identifying a Pricing Strategy to be used</vt:lpstr>
      <vt:lpstr>16.2 – Identifying a Pricing Strategy to be used</vt:lpstr>
      <vt:lpstr>16.2 – Identifying a Pricing Strategy to be used</vt:lpstr>
      <vt:lpstr>16.2 – Identifying a Pricing Strategy to be used</vt:lpstr>
      <vt:lpstr>16.3 – Sales Volume</vt:lpstr>
      <vt:lpstr>16.3 – Sales Volume – Promotional Activity</vt:lpstr>
      <vt:lpstr>16.3 – Sales Volume – Promotional Activity</vt:lpstr>
      <vt:lpstr>16.3 – Sales Volume – Modify the Product</vt:lpstr>
      <vt:lpstr>16.3 – Sales Volume – Increase Availability of the Product</vt:lpstr>
      <vt:lpstr>16.3 – Sales Volume – Increasing Profit</vt:lpstr>
      <vt:lpstr>16.3 – Sales Volume – Increase Availability of the Product</vt:lpstr>
      <vt:lpstr>16.3 – Sales Volume – Increase Availability of the Product</vt:lpstr>
      <vt:lpstr>16.3 – Sales Volume – Increase Availability of the Product</vt:lpstr>
      <vt:lpstr>16 – Exam Questions – January 2016</vt:lpstr>
      <vt:lpstr>16 – Exam Questions – January 2016</vt:lpstr>
      <vt:lpstr>16 – Exam Questions – May 2015</vt:lpstr>
      <vt:lpstr>16 – Exam Questions – January 2016</vt:lpstr>
      <vt:lpstr>16 – Exam Questions – May 2015</vt:lpstr>
      <vt:lpstr>16 – Exam Questions – May 2015</vt:lpstr>
      <vt:lpstr>16 – Exam Questions – June 2014</vt:lpstr>
      <vt:lpstr>16 – Exam Questions – June 2014</vt:lpstr>
      <vt:lpstr>16 – Exam Questions – June 2014</vt:lpstr>
      <vt:lpstr>16 – Exam Questions – June 2014</vt:lpstr>
      <vt:lpstr>16 – Exam Questions – January 2013</vt:lpstr>
      <vt:lpstr>16 – Exam Questions – January 2013</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 – Estimating Sales Levels, Costs and Profits</dc:title>
  <dc:subject>eBusiness</dc:subject>
  <dc:creator>Enderoth</dc:creator>
  <cp:lastModifiedBy>Stephen Rafferty</cp:lastModifiedBy>
  <cp:revision>1974</cp:revision>
  <cp:lastPrinted>2014-01-22T18:25:48Z</cp:lastPrinted>
  <dcterms:created xsi:type="dcterms:W3CDTF">2008-03-12T11:01:44Z</dcterms:created>
  <dcterms:modified xsi:type="dcterms:W3CDTF">2018-08-02T17:39:01Z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